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429" r:id="rId4"/>
    <p:sldId id="428" r:id="rId5"/>
    <p:sldId id="430" r:id="rId6"/>
    <p:sldId id="431" r:id="rId7"/>
    <p:sldId id="432" r:id="rId8"/>
    <p:sldId id="433" r:id="rId9"/>
    <p:sldId id="434" r:id="rId10"/>
    <p:sldId id="326" r:id="rId11"/>
    <p:sldId id="258" r:id="rId12"/>
    <p:sldId id="465" r:id="rId13"/>
    <p:sldId id="466" r:id="rId14"/>
    <p:sldId id="467" r:id="rId15"/>
    <p:sldId id="259" r:id="rId16"/>
    <p:sldId id="262" r:id="rId17"/>
    <p:sldId id="500" r:id="rId18"/>
    <p:sldId id="260" r:id="rId19"/>
    <p:sldId id="468" r:id="rId20"/>
    <p:sldId id="469" r:id="rId21"/>
    <p:sldId id="470" r:id="rId22"/>
    <p:sldId id="471" r:id="rId23"/>
    <p:sldId id="475" r:id="rId24"/>
    <p:sldId id="476" r:id="rId25"/>
    <p:sldId id="477" r:id="rId26"/>
    <p:sldId id="383" r:id="rId27"/>
    <p:sldId id="479" r:id="rId28"/>
    <p:sldId id="480" r:id="rId29"/>
    <p:sldId id="481" r:id="rId30"/>
    <p:sldId id="483" r:id="rId31"/>
    <p:sldId id="482" r:id="rId32"/>
    <p:sldId id="484" r:id="rId33"/>
    <p:sldId id="489" r:id="rId34"/>
    <p:sldId id="384" r:id="rId35"/>
    <p:sldId id="386" r:id="rId36"/>
    <p:sldId id="407" r:id="rId37"/>
    <p:sldId id="408" r:id="rId38"/>
    <p:sldId id="409" r:id="rId39"/>
    <p:sldId id="389" r:id="rId40"/>
    <p:sldId id="427" r:id="rId41"/>
    <p:sldId id="426" r:id="rId42"/>
    <p:sldId id="388" r:id="rId43"/>
    <p:sldId id="390" r:id="rId44"/>
    <p:sldId id="391" r:id="rId45"/>
    <p:sldId id="392" r:id="rId46"/>
    <p:sldId id="394" r:id="rId47"/>
    <p:sldId id="395" r:id="rId48"/>
    <p:sldId id="485" r:id="rId49"/>
    <p:sldId id="396" r:id="rId50"/>
    <p:sldId id="404" r:id="rId51"/>
    <p:sldId id="399" r:id="rId52"/>
    <p:sldId id="400" r:id="rId53"/>
    <p:sldId id="401" r:id="rId54"/>
    <p:sldId id="402" r:id="rId55"/>
    <p:sldId id="403" r:id="rId56"/>
    <p:sldId id="405" r:id="rId57"/>
    <p:sldId id="410" r:id="rId58"/>
    <p:sldId id="414" r:id="rId59"/>
    <p:sldId id="413" r:id="rId60"/>
    <p:sldId id="417" r:id="rId61"/>
    <p:sldId id="418" r:id="rId62"/>
    <p:sldId id="420" r:id="rId63"/>
    <p:sldId id="423" r:id="rId64"/>
    <p:sldId id="424" r:id="rId65"/>
    <p:sldId id="497" r:id="rId66"/>
    <p:sldId id="496" r:id="rId67"/>
    <p:sldId id="422" r:id="rId68"/>
    <p:sldId id="261" r:id="rId69"/>
    <p:sldId id="487" r:id="rId70"/>
    <p:sldId id="499" r:id="rId71"/>
    <p:sldId id="488" r:id="rId72"/>
    <p:sldId id="490" r:id="rId73"/>
    <p:sldId id="491" r:id="rId74"/>
    <p:sldId id="492" r:id="rId75"/>
    <p:sldId id="493" r:id="rId76"/>
    <p:sldId id="494" r:id="rId77"/>
    <p:sldId id="495"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3EEE8C5-C9A9-4E68-AC98-32B4AF215A71}">
          <p14:sldIdLst>
            <p14:sldId id="256"/>
            <p14:sldId id="257"/>
            <p14:sldId id="429"/>
            <p14:sldId id="428"/>
            <p14:sldId id="430"/>
            <p14:sldId id="431"/>
            <p14:sldId id="432"/>
            <p14:sldId id="433"/>
            <p14:sldId id="434"/>
            <p14:sldId id="326"/>
            <p14:sldId id="258"/>
            <p14:sldId id="465"/>
            <p14:sldId id="466"/>
          </p14:sldIdLst>
        </p14:section>
        <p14:section name="Background: Biology of mosquito-borne diseases" id="{68EAA45F-6F72-4DF3-8ACF-958A47BE453A}">
          <p14:sldIdLst>
            <p14:sldId id="467"/>
            <p14:sldId id="259"/>
            <p14:sldId id="262"/>
            <p14:sldId id="500"/>
          </p14:sldIdLst>
        </p14:section>
        <p14:section name="Enter math" id="{E7746497-29F8-4B03-8969-91BBDE877628}">
          <p14:sldIdLst>
            <p14:sldId id="260"/>
            <p14:sldId id="468"/>
            <p14:sldId id="469"/>
            <p14:sldId id="470"/>
            <p14:sldId id="471"/>
            <p14:sldId id="475"/>
            <p14:sldId id="476"/>
            <p14:sldId id="477"/>
            <p14:sldId id="383"/>
            <p14:sldId id="479"/>
            <p14:sldId id="480"/>
            <p14:sldId id="481"/>
            <p14:sldId id="483"/>
            <p14:sldId id="482"/>
            <p14:sldId id="484"/>
            <p14:sldId id="489"/>
            <p14:sldId id="384"/>
            <p14:sldId id="386"/>
            <p14:sldId id="407"/>
            <p14:sldId id="408"/>
            <p14:sldId id="409"/>
            <p14:sldId id="389"/>
            <p14:sldId id="427"/>
            <p14:sldId id="426"/>
            <p14:sldId id="388"/>
            <p14:sldId id="390"/>
            <p14:sldId id="391"/>
            <p14:sldId id="392"/>
            <p14:sldId id="394"/>
            <p14:sldId id="395"/>
            <p14:sldId id="485"/>
            <p14:sldId id="396"/>
            <p14:sldId id="404"/>
            <p14:sldId id="399"/>
            <p14:sldId id="400"/>
            <p14:sldId id="401"/>
            <p14:sldId id="402"/>
            <p14:sldId id="403"/>
            <p14:sldId id="405"/>
            <p14:sldId id="410"/>
            <p14:sldId id="414"/>
            <p14:sldId id="413"/>
            <p14:sldId id="417"/>
            <p14:sldId id="418"/>
            <p14:sldId id="420"/>
            <p14:sldId id="423"/>
            <p14:sldId id="424"/>
            <p14:sldId id="497"/>
            <p14:sldId id="496"/>
            <p14:sldId id="422"/>
          </p14:sldIdLst>
        </p14:section>
        <p14:section name="Modern Math Innovations" id="{C2452DB7-E6A8-4551-A5BD-2523AEA1D0B6}">
          <p14:sldIdLst>
            <p14:sldId id="261"/>
            <p14:sldId id="487"/>
            <p14:sldId id="499"/>
            <p14:sldId id="488"/>
            <p14:sldId id="490"/>
            <p14:sldId id="491"/>
            <p14:sldId id="492"/>
            <p14:sldId id="493"/>
            <p14:sldId id="494"/>
            <p14:sldId id="4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E"/>
    <a:srgbClr val="868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76623" autoAdjust="0"/>
  </p:normalViewPr>
  <p:slideViewPr>
    <p:cSldViewPr snapToGrid="0">
      <p:cViewPr varScale="1">
        <p:scale>
          <a:sx n="72" d="100"/>
          <a:sy n="72" d="100"/>
        </p:scale>
        <p:origin x="389"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C582B8-E9E3-4C54-A30B-4250925DF9D7}"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A5F11-F316-4EA6-9CE0-8D810E280725}" type="slidenum">
              <a:rPr lang="en-US" smtClean="0"/>
              <a:t>‹#›</a:t>
            </a:fld>
            <a:endParaRPr lang="en-US"/>
          </a:p>
        </p:txBody>
      </p:sp>
    </p:spTree>
    <p:extLst>
      <p:ext uri="{BB962C8B-B14F-4D97-AF65-F5344CB8AC3E}">
        <p14:creationId xmlns:p14="http://schemas.microsoft.com/office/powerpoint/2010/main" val="62007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https://ourworldindata.org/malaria</a:t>
            </a:r>
          </a:p>
        </p:txBody>
      </p:sp>
      <p:sp>
        <p:nvSpPr>
          <p:cNvPr id="4" name="Slide Number Placeholder 3"/>
          <p:cNvSpPr>
            <a:spLocks noGrp="1"/>
          </p:cNvSpPr>
          <p:nvPr>
            <p:ph type="sldNum" sz="quarter" idx="5"/>
          </p:nvPr>
        </p:nvSpPr>
        <p:spPr/>
        <p:txBody>
          <a:bodyPr/>
          <a:lstStyle/>
          <a:p>
            <a:fld id="{FD9A5F11-F316-4EA6-9CE0-8D810E280725}" type="slidenum">
              <a:rPr lang="en-US" smtClean="0"/>
              <a:t>11</a:t>
            </a:fld>
            <a:endParaRPr lang="en-US"/>
          </a:p>
        </p:txBody>
      </p:sp>
    </p:spTree>
    <p:extLst>
      <p:ext uri="{BB962C8B-B14F-4D97-AF65-F5344CB8AC3E}">
        <p14:creationId xmlns:p14="http://schemas.microsoft.com/office/powerpoint/2010/main" val="2608035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93223-C046-9A8D-319B-A42E3646F3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4D331-1FA2-D612-D05F-385B3052D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CF34D-ED0B-58D3-3C7E-19B555B13A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0AFEF5-2200-A08E-5E3D-967D48C7B7E9}"/>
              </a:ext>
            </a:extLst>
          </p:cNvPr>
          <p:cNvSpPr>
            <a:spLocks noGrp="1"/>
          </p:cNvSpPr>
          <p:nvPr>
            <p:ph type="sldNum" sz="quarter" idx="5"/>
          </p:nvPr>
        </p:nvSpPr>
        <p:spPr/>
        <p:txBody>
          <a:bodyPr/>
          <a:lstStyle/>
          <a:p>
            <a:fld id="{FD9A5F11-F316-4EA6-9CE0-8D810E280725}" type="slidenum">
              <a:rPr lang="en-US" smtClean="0"/>
              <a:t>28</a:t>
            </a:fld>
            <a:endParaRPr lang="en-US"/>
          </a:p>
        </p:txBody>
      </p:sp>
    </p:spTree>
    <p:extLst>
      <p:ext uri="{BB962C8B-B14F-4D97-AF65-F5344CB8AC3E}">
        <p14:creationId xmlns:p14="http://schemas.microsoft.com/office/powerpoint/2010/main" val="677923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0D962-7A83-1CBB-76EA-E9B12D57D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72092-D2A9-8678-E88A-D9D0429D3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EC7981-9DDD-287C-3AC8-15623F0A64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C9486D-6E52-80F0-E7C7-853551926258}"/>
              </a:ext>
            </a:extLst>
          </p:cNvPr>
          <p:cNvSpPr>
            <a:spLocks noGrp="1"/>
          </p:cNvSpPr>
          <p:nvPr>
            <p:ph type="sldNum" sz="quarter" idx="5"/>
          </p:nvPr>
        </p:nvSpPr>
        <p:spPr/>
        <p:txBody>
          <a:bodyPr/>
          <a:lstStyle/>
          <a:p>
            <a:fld id="{FD9A5F11-F316-4EA6-9CE0-8D810E280725}" type="slidenum">
              <a:rPr lang="en-US" smtClean="0"/>
              <a:t>29</a:t>
            </a:fld>
            <a:endParaRPr lang="en-US"/>
          </a:p>
        </p:txBody>
      </p:sp>
    </p:spTree>
    <p:extLst>
      <p:ext uri="{BB962C8B-B14F-4D97-AF65-F5344CB8AC3E}">
        <p14:creationId xmlns:p14="http://schemas.microsoft.com/office/powerpoint/2010/main" val="2882073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75017-E4E4-4F40-4789-73424333E2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63DAE-955F-8383-3D40-0A3FBA3C53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6B8D01-1E5B-BB72-0C7B-7AF436550A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23AF57-CE0B-7DFE-1090-36C6B7920E35}"/>
              </a:ext>
            </a:extLst>
          </p:cNvPr>
          <p:cNvSpPr>
            <a:spLocks noGrp="1"/>
          </p:cNvSpPr>
          <p:nvPr>
            <p:ph type="sldNum" sz="quarter" idx="5"/>
          </p:nvPr>
        </p:nvSpPr>
        <p:spPr/>
        <p:txBody>
          <a:bodyPr/>
          <a:lstStyle/>
          <a:p>
            <a:fld id="{FD9A5F11-F316-4EA6-9CE0-8D810E280725}" type="slidenum">
              <a:rPr lang="en-US" smtClean="0"/>
              <a:t>30</a:t>
            </a:fld>
            <a:endParaRPr lang="en-US"/>
          </a:p>
        </p:txBody>
      </p:sp>
    </p:spTree>
    <p:extLst>
      <p:ext uri="{BB962C8B-B14F-4D97-AF65-F5344CB8AC3E}">
        <p14:creationId xmlns:p14="http://schemas.microsoft.com/office/powerpoint/2010/main" val="1517522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22B93-527D-3797-C142-A3A3F355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926C1-0AEE-B94D-04E4-F5E4C4B609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B2BDD-ED13-06F5-1577-EA4A0B9AC6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C781A7-8D35-625B-C32A-502AF318EC96}"/>
              </a:ext>
            </a:extLst>
          </p:cNvPr>
          <p:cNvSpPr>
            <a:spLocks noGrp="1"/>
          </p:cNvSpPr>
          <p:nvPr>
            <p:ph type="sldNum" sz="quarter" idx="5"/>
          </p:nvPr>
        </p:nvSpPr>
        <p:spPr/>
        <p:txBody>
          <a:bodyPr/>
          <a:lstStyle/>
          <a:p>
            <a:fld id="{FD9A5F11-F316-4EA6-9CE0-8D810E280725}" type="slidenum">
              <a:rPr lang="en-US" smtClean="0"/>
              <a:t>31</a:t>
            </a:fld>
            <a:endParaRPr lang="en-US"/>
          </a:p>
        </p:txBody>
      </p:sp>
    </p:spTree>
    <p:extLst>
      <p:ext uri="{BB962C8B-B14F-4D97-AF65-F5344CB8AC3E}">
        <p14:creationId xmlns:p14="http://schemas.microsoft.com/office/powerpoint/2010/main" val="1820468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1BFA6-059F-DAB6-DC96-6A278554F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8E96C-0512-E134-8D5A-02CAED7995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9405A-DBF8-7A5E-DB2C-9303DD9B47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81651B-A861-0382-E982-A9D472EF181F}"/>
              </a:ext>
            </a:extLst>
          </p:cNvPr>
          <p:cNvSpPr>
            <a:spLocks noGrp="1"/>
          </p:cNvSpPr>
          <p:nvPr>
            <p:ph type="sldNum" sz="quarter" idx="5"/>
          </p:nvPr>
        </p:nvSpPr>
        <p:spPr/>
        <p:txBody>
          <a:bodyPr/>
          <a:lstStyle/>
          <a:p>
            <a:fld id="{FD9A5F11-F316-4EA6-9CE0-8D810E280725}" type="slidenum">
              <a:rPr lang="en-US" smtClean="0"/>
              <a:t>32</a:t>
            </a:fld>
            <a:endParaRPr lang="en-US"/>
          </a:p>
        </p:txBody>
      </p:sp>
    </p:spTree>
    <p:extLst>
      <p:ext uri="{BB962C8B-B14F-4D97-AF65-F5344CB8AC3E}">
        <p14:creationId xmlns:p14="http://schemas.microsoft.com/office/powerpoint/2010/main" val="237321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9E71E-8513-7470-152E-4E0307132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228C61-2CB6-3AE5-A901-46BAF51B9F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B3AF2-CA1A-7A56-AF35-1F9DAF6C50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EAB058-E5B2-92D3-CC5C-CF424334E39B}"/>
              </a:ext>
            </a:extLst>
          </p:cNvPr>
          <p:cNvSpPr>
            <a:spLocks noGrp="1"/>
          </p:cNvSpPr>
          <p:nvPr>
            <p:ph type="sldNum" sz="quarter" idx="5"/>
          </p:nvPr>
        </p:nvSpPr>
        <p:spPr/>
        <p:txBody>
          <a:bodyPr/>
          <a:lstStyle/>
          <a:p>
            <a:fld id="{FD9A5F11-F316-4EA6-9CE0-8D810E280725}" type="slidenum">
              <a:rPr lang="en-US" smtClean="0"/>
              <a:t>33</a:t>
            </a:fld>
            <a:endParaRPr lang="en-US"/>
          </a:p>
        </p:txBody>
      </p:sp>
    </p:spTree>
    <p:extLst>
      <p:ext uri="{BB962C8B-B14F-4D97-AF65-F5344CB8AC3E}">
        <p14:creationId xmlns:p14="http://schemas.microsoft.com/office/powerpoint/2010/main" val="418931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9520-BB88-B4AA-C0F8-C46B082DD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B8CFF-E006-32DE-A1B6-6C6342B03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99009-E0E0-97A9-F1D3-A8C69FDFA6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B53F9F-19CE-D2DE-CC72-546C4A9508A6}"/>
              </a:ext>
            </a:extLst>
          </p:cNvPr>
          <p:cNvSpPr>
            <a:spLocks noGrp="1"/>
          </p:cNvSpPr>
          <p:nvPr>
            <p:ph type="sldNum" sz="quarter" idx="5"/>
          </p:nvPr>
        </p:nvSpPr>
        <p:spPr/>
        <p:txBody>
          <a:bodyPr/>
          <a:lstStyle/>
          <a:p>
            <a:fld id="{FD9A5F11-F316-4EA6-9CE0-8D810E280725}" type="slidenum">
              <a:rPr lang="en-US" smtClean="0"/>
              <a:t>34</a:t>
            </a:fld>
            <a:endParaRPr lang="en-US"/>
          </a:p>
        </p:txBody>
      </p:sp>
    </p:spTree>
    <p:extLst>
      <p:ext uri="{BB962C8B-B14F-4D97-AF65-F5344CB8AC3E}">
        <p14:creationId xmlns:p14="http://schemas.microsoft.com/office/powerpoint/2010/main" val="1294197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64495-86D4-4A9E-C8BA-3F7B28CE6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50C7F-E0F2-FE9C-CD69-70EA2C9FD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9B1C4-9CEB-94C2-0819-688D768486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F83DC8-9348-77F5-FF83-7F1A8ED74FD2}"/>
              </a:ext>
            </a:extLst>
          </p:cNvPr>
          <p:cNvSpPr>
            <a:spLocks noGrp="1"/>
          </p:cNvSpPr>
          <p:nvPr>
            <p:ph type="sldNum" sz="quarter" idx="5"/>
          </p:nvPr>
        </p:nvSpPr>
        <p:spPr/>
        <p:txBody>
          <a:bodyPr/>
          <a:lstStyle/>
          <a:p>
            <a:fld id="{FD9A5F11-F316-4EA6-9CE0-8D810E280725}" type="slidenum">
              <a:rPr lang="en-US" smtClean="0"/>
              <a:t>35</a:t>
            </a:fld>
            <a:endParaRPr lang="en-US"/>
          </a:p>
        </p:txBody>
      </p:sp>
    </p:spTree>
    <p:extLst>
      <p:ext uri="{BB962C8B-B14F-4D97-AF65-F5344CB8AC3E}">
        <p14:creationId xmlns:p14="http://schemas.microsoft.com/office/powerpoint/2010/main" val="2089346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56DA5-8F48-FF09-1BCB-1BCDC7A617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F7269-7D24-B7C3-F34D-45687181EA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65853-6CC6-9845-E581-8F3B92B728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9CA074-4EFB-D00D-C2C4-A514D06B790E}"/>
              </a:ext>
            </a:extLst>
          </p:cNvPr>
          <p:cNvSpPr>
            <a:spLocks noGrp="1"/>
          </p:cNvSpPr>
          <p:nvPr>
            <p:ph type="sldNum" sz="quarter" idx="5"/>
          </p:nvPr>
        </p:nvSpPr>
        <p:spPr/>
        <p:txBody>
          <a:bodyPr/>
          <a:lstStyle/>
          <a:p>
            <a:fld id="{FD9A5F11-F316-4EA6-9CE0-8D810E280725}" type="slidenum">
              <a:rPr lang="en-US" smtClean="0"/>
              <a:t>36</a:t>
            </a:fld>
            <a:endParaRPr lang="en-US"/>
          </a:p>
        </p:txBody>
      </p:sp>
    </p:spTree>
    <p:extLst>
      <p:ext uri="{BB962C8B-B14F-4D97-AF65-F5344CB8AC3E}">
        <p14:creationId xmlns:p14="http://schemas.microsoft.com/office/powerpoint/2010/main" val="2104340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85F10-5D51-0030-9FEB-A96E1A693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9ECE7-1BA3-519A-9CCD-66B51E45D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F33E8B-2C18-045B-35D9-9DF04B6E11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240848-DACC-8436-F48E-6B10C44376A6}"/>
              </a:ext>
            </a:extLst>
          </p:cNvPr>
          <p:cNvSpPr>
            <a:spLocks noGrp="1"/>
          </p:cNvSpPr>
          <p:nvPr>
            <p:ph type="sldNum" sz="quarter" idx="5"/>
          </p:nvPr>
        </p:nvSpPr>
        <p:spPr/>
        <p:txBody>
          <a:bodyPr/>
          <a:lstStyle/>
          <a:p>
            <a:fld id="{FD9A5F11-F316-4EA6-9CE0-8D810E280725}" type="slidenum">
              <a:rPr lang="en-US" smtClean="0"/>
              <a:t>37</a:t>
            </a:fld>
            <a:endParaRPr lang="en-US"/>
          </a:p>
        </p:txBody>
      </p:sp>
    </p:spTree>
    <p:extLst>
      <p:ext uri="{BB962C8B-B14F-4D97-AF65-F5344CB8AC3E}">
        <p14:creationId xmlns:p14="http://schemas.microsoft.com/office/powerpoint/2010/main" val="3495002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12</a:t>
            </a:fld>
            <a:endParaRPr lang="en-US"/>
          </a:p>
        </p:txBody>
      </p:sp>
    </p:spTree>
    <p:extLst>
      <p:ext uri="{BB962C8B-B14F-4D97-AF65-F5344CB8AC3E}">
        <p14:creationId xmlns:p14="http://schemas.microsoft.com/office/powerpoint/2010/main" val="3971680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3BEA0-FE2C-8E26-875F-DC0DD8A61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4043D2-E280-ED62-6E1E-CF7F38FEDD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B70B1-499F-2658-41EB-E2FABA892F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818D63-D864-9A1B-FB20-2009551379E1}"/>
              </a:ext>
            </a:extLst>
          </p:cNvPr>
          <p:cNvSpPr>
            <a:spLocks noGrp="1"/>
          </p:cNvSpPr>
          <p:nvPr>
            <p:ph type="sldNum" sz="quarter" idx="5"/>
          </p:nvPr>
        </p:nvSpPr>
        <p:spPr/>
        <p:txBody>
          <a:bodyPr/>
          <a:lstStyle/>
          <a:p>
            <a:fld id="{FD9A5F11-F316-4EA6-9CE0-8D810E280725}" type="slidenum">
              <a:rPr lang="en-US" smtClean="0"/>
              <a:t>38</a:t>
            </a:fld>
            <a:endParaRPr lang="en-US"/>
          </a:p>
        </p:txBody>
      </p:sp>
    </p:spTree>
    <p:extLst>
      <p:ext uri="{BB962C8B-B14F-4D97-AF65-F5344CB8AC3E}">
        <p14:creationId xmlns:p14="http://schemas.microsoft.com/office/powerpoint/2010/main" val="3437815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777B3-8BF3-0641-8ED0-5A46C9F0B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18569-3CE3-9917-7A00-C2BF31BFE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E4692-DA5E-8DE0-EFC4-6FC93B8EDB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3D53A4-E3E0-2A52-1736-C8850EF93C91}"/>
              </a:ext>
            </a:extLst>
          </p:cNvPr>
          <p:cNvSpPr>
            <a:spLocks noGrp="1"/>
          </p:cNvSpPr>
          <p:nvPr>
            <p:ph type="sldNum" sz="quarter" idx="5"/>
          </p:nvPr>
        </p:nvSpPr>
        <p:spPr/>
        <p:txBody>
          <a:bodyPr/>
          <a:lstStyle/>
          <a:p>
            <a:fld id="{FD9A5F11-F316-4EA6-9CE0-8D810E280725}" type="slidenum">
              <a:rPr lang="en-US" smtClean="0"/>
              <a:t>39</a:t>
            </a:fld>
            <a:endParaRPr lang="en-US"/>
          </a:p>
        </p:txBody>
      </p:sp>
    </p:spTree>
    <p:extLst>
      <p:ext uri="{BB962C8B-B14F-4D97-AF65-F5344CB8AC3E}">
        <p14:creationId xmlns:p14="http://schemas.microsoft.com/office/powerpoint/2010/main" val="3998383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EA90F-D641-13C0-DC8D-CDB39A9EB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2A06E-AB58-52AA-F561-2DCCFA4AC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D7F399-4513-87DA-E6CB-060CE8041E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DFE005-01FF-23F4-AD2A-4779339BBFD7}"/>
              </a:ext>
            </a:extLst>
          </p:cNvPr>
          <p:cNvSpPr>
            <a:spLocks noGrp="1"/>
          </p:cNvSpPr>
          <p:nvPr>
            <p:ph type="sldNum" sz="quarter" idx="5"/>
          </p:nvPr>
        </p:nvSpPr>
        <p:spPr/>
        <p:txBody>
          <a:bodyPr/>
          <a:lstStyle/>
          <a:p>
            <a:fld id="{FD9A5F11-F316-4EA6-9CE0-8D810E280725}" type="slidenum">
              <a:rPr lang="en-US" smtClean="0"/>
              <a:t>40</a:t>
            </a:fld>
            <a:endParaRPr lang="en-US"/>
          </a:p>
        </p:txBody>
      </p:sp>
    </p:spTree>
    <p:extLst>
      <p:ext uri="{BB962C8B-B14F-4D97-AF65-F5344CB8AC3E}">
        <p14:creationId xmlns:p14="http://schemas.microsoft.com/office/powerpoint/2010/main" val="3898167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5544-E058-D051-5117-F6523C26CA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4F609-8914-5D41-8FD0-28D0E91D6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0ABF9-5182-B842-E20D-EBF37DF867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004917-13F4-11BF-2FF7-9E1F4F6A4059}"/>
              </a:ext>
            </a:extLst>
          </p:cNvPr>
          <p:cNvSpPr>
            <a:spLocks noGrp="1"/>
          </p:cNvSpPr>
          <p:nvPr>
            <p:ph type="sldNum" sz="quarter" idx="5"/>
          </p:nvPr>
        </p:nvSpPr>
        <p:spPr/>
        <p:txBody>
          <a:bodyPr/>
          <a:lstStyle/>
          <a:p>
            <a:fld id="{FD9A5F11-F316-4EA6-9CE0-8D810E280725}" type="slidenum">
              <a:rPr lang="en-US" smtClean="0"/>
              <a:t>41</a:t>
            </a:fld>
            <a:endParaRPr lang="en-US"/>
          </a:p>
        </p:txBody>
      </p:sp>
    </p:spTree>
    <p:extLst>
      <p:ext uri="{BB962C8B-B14F-4D97-AF65-F5344CB8AC3E}">
        <p14:creationId xmlns:p14="http://schemas.microsoft.com/office/powerpoint/2010/main" val="1310810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9DB23-7713-2C33-56CC-8278E76E1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75B91-1F0A-C321-925F-24027ED52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56AF2-9CA8-C69C-21DA-6013E3A128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3E52FB-2E0A-851E-E9FC-5AFF5483F205}"/>
              </a:ext>
            </a:extLst>
          </p:cNvPr>
          <p:cNvSpPr>
            <a:spLocks noGrp="1"/>
          </p:cNvSpPr>
          <p:nvPr>
            <p:ph type="sldNum" sz="quarter" idx="5"/>
          </p:nvPr>
        </p:nvSpPr>
        <p:spPr/>
        <p:txBody>
          <a:bodyPr/>
          <a:lstStyle/>
          <a:p>
            <a:fld id="{FD9A5F11-F316-4EA6-9CE0-8D810E280725}" type="slidenum">
              <a:rPr lang="en-US" smtClean="0"/>
              <a:t>42</a:t>
            </a:fld>
            <a:endParaRPr lang="en-US"/>
          </a:p>
        </p:txBody>
      </p:sp>
    </p:spTree>
    <p:extLst>
      <p:ext uri="{BB962C8B-B14F-4D97-AF65-F5344CB8AC3E}">
        <p14:creationId xmlns:p14="http://schemas.microsoft.com/office/powerpoint/2010/main" val="1133548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EC90E-2A41-C34D-6AB0-CB292346C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58EC3-A3EC-9CA1-6D8F-C1A39C5E3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F7866-F328-58CC-EB46-D9644B0222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07268D-757D-60FC-ADE9-736C0AAB90AC}"/>
              </a:ext>
            </a:extLst>
          </p:cNvPr>
          <p:cNvSpPr>
            <a:spLocks noGrp="1"/>
          </p:cNvSpPr>
          <p:nvPr>
            <p:ph type="sldNum" sz="quarter" idx="5"/>
          </p:nvPr>
        </p:nvSpPr>
        <p:spPr/>
        <p:txBody>
          <a:bodyPr/>
          <a:lstStyle/>
          <a:p>
            <a:fld id="{FD9A5F11-F316-4EA6-9CE0-8D810E280725}" type="slidenum">
              <a:rPr lang="en-US" smtClean="0"/>
              <a:t>43</a:t>
            </a:fld>
            <a:endParaRPr lang="en-US"/>
          </a:p>
        </p:txBody>
      </p:sp>
    </p:spTree>
    <p:extLst>
      <p:ext uri="{BB962C8B-B14F-4D97-AF65-F5344CB8AC3E}">
        <p14:creationId xmlns:p14="http://schemas.microsoft.com/office/powerpoint/2010/main" val="1496931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16821-9227-247C-2244-BD00FC937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D3E0F3-E9F8-7652-0A7C-31C91B948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E3B79-018F-9E74-C8D8-BEAB07764A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20DFD9-F739-96A6-18AC-68503CF72B95}"/>
              </a:ext>
            </a:extLst>
          </p:cNvPr>
          <p:cNvSpPr>
            <a:spLocks noGrp="1"/>
          </p:cNvSpPr>
          <p:nvPr>
            <p:ph type="sldNum" sz="quarter" idx="5"/>
          </p:nvPr>
        </p:nvSpPr>
        <p:spPr/>
        <p:txBody>
          <a:bodyPr/>
          <a:lstStyle/>
          <a:p>
            <a:fld id="{FD9A5F11-F316-4EA6-9CE0-8D810E280725}" type="slidenum">
              <a:rPr lang="en-US" smtClean="0"/>
              <a:t>44</a:t>
            </a:fld>
            <a:endParaRPr lang="en-US"/>
          </a:p>
        </p:txBody>
      </p:sp>
    </p:spTree>
    <p:extLst>
      <p:ext uri="{BB962C8B-B14F-4D97-AF65-F5344CB8AC3E}">
        <p14:creationId xmlns:p14="http://schemas.microsoft.com/office/powerpoint/2010/main" val="3515452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22E7-A6DD-23E5-6B15-ADB6D4653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4AFAD-55C9-C774-6BD9-BA5942C0F1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63C33-32F9-06FA-74C3-287A7697A9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B0A04E-C358-1308-2BCF-950CC62C2D44}"/>
              </a:ext>
            </a:extLst>
          </p:cNvPr>
          <p:cNvSpPr>
            <a:spLocks noGrp="1"/>
          </p:cNvSpPr>
          <p:nvPr>
            <p:ph type="sldNum" sz="quarter" idx="5"/>
          </p:nvPr>
        </p:nvSpPr>
        <p:spPr/>
        <p:txBody>
          <a:bodyPr/>
          <a:lstStyle/>
          <a:p>
            <a:fld id="{FD9A5F11-F316-4EA6-9CE0-8D810E280725}" type="slidenum">
              <a:rPr lang="en-US" smtClean="0"/>
              <a:t>45</a:t>
            </a:fld>
            <a:endParaRPr lang="en-US"/>
          </a:p>
        </p:txBody>
      </p:sp>
    </p:spTree>
    <p:extLst>
      <p:ext uri="{BB962C8B-B14F-4D97-AF65-F5344CB8AC3E}">
        <p14:creationId xmlns:p14="http://schemas.microsoft.com/office/powerpoint/2010/main" val="2818332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A5F32-D3D3-E0C9-2CB7-A2D9FA0B9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D0149-49C1-7426-593D-8AF4FDB5C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32ACE-2C6D-7494-3389-1AF1221B92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2FB8AB-9403-A8DE-3D03-CB0C2A4C2C9B}"/>
              </a:ext>
            </a:extLst>
          </p:cNvPr>
          <p:cNvSpPr>
            <a:spLocks noGrp="1"/>
          </p:cNvSpPr>
          <p:nvPr>
            <p:ph type="sldNum" sz="quarter" idx="5"/>
          </p:nvPr>
        </p:nvSpPr>
        <p:spPr/>
        <p:txBody>
          <a:bodyPr/>
          <a:lstStyle/>
          <a:p>
            <a:fld id="{FD9A5F11-F316-4EA6-9CE0-8D810E280725}" type="slidenum">
              <a:rPr lang="en-US" smtClean="0"/>
              <a:t>46</a:t>
            </a:fld>
            <a:endParaRPr lang="en-US"/>
          </a:p>
        </p:txBody>
      </p:sp>
    </p:spTree>
    <p:extLst>
      <p:ext uri="{BB962C8B-B14F-4D97-AF65-F5344CB8AC3E}">
        <p14:creationId xmlns:p14="http://schemas.microsoft.com/office/powerpoint/2010/main" val="2351750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2C7BA-9C92-F815-9A43-3A5FAC73C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CB6CFB-9F25-A319-49A1-7F2E91244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5C5B7-FF7B-8A44-4167-C78E1A05E7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EC013-89EC-B9FC-BDC4-69143BB1617E}"/>
              </a:ext>
            </a:extLst>
          </p:cNvPr>
          <p:cNvSpPr>
            <a:spLocks noGrp="1"/>
          </p:cNvSpPr>
          <p:nvPr>
            <p:ph type="sldNum" sz="quarter" idx="5"/>
          </p:nvPr>
        </p:nvSpPr>
        <p:spPr/>
        <p:txBody>
          <a:bodyPr/>
          <a:lstStyle/>
          <a:p>
            <a:fld id="{FD9A5F11-F316-4EA6-9CE0-8D810E280725}" type="slidenum">
              <a:rPr lang="en-US" smtClean="0"/>
              <a:t>47</a:t>
            </a:fld>
            <a:endParaRPr lang="en-US"/>
          </a:p>
        </p:txBody>
      </p:sp>
    </p:spTree>
    <p:extLst>
      <p:ext uri="{BB962C8B-B14F-4D97-AF65-F5344CB8AC3E}">
        <p14:creationId xmlns:p14="http://schemas.microsoft.com/office/powerpoint/2010/main" val="390811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show the Disney video to start with:</a:t>
            </a:r>
          </a:p>
          <a:p>
            <a:r>
              <a:rPr lang="en-US" dirty="0"/>
              <a:t>https://www.youtube.com/watch?v=y68F8YwLWdg</a:t>
            </a:r>
          </a:p>
          <a:p>
            <a:endParaRPr lang="en-US" dirty="0"/>
          </a:p>
          <a:p>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15</a:t>
            </a:fld>
            <a:endParaRPr lang="en-US"/>
          </a:p>
        </p:txBody>
      </p:sp>
    </p:spTree>
    <p:extLst>
      <p:ext uri="{BB962C8B-B14F-4D97-AF65-F5344CB8AC3E}">
        <p14:creationId xmlns:p14="http://schemas.microsoft.com/office/powerpoint/2010/main" val="4206903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3514-D121-5453-2FF4-E12E31D09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2A7AD-4A8A-94F3-B224-462EEFD56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4E2BF-9DB2-FA70-28FD-8091D3C8C0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1CED17-AED8-336C-DC39-8FF53D7FF74C}"/>
              </a:ext>
            </a:extLst>
          </p:cNvPr>
          <p:cNvSpPr>
            <a:spLocks noGrp="1"/>
          </p:cNvSpPr>
          <p:nvPr>
            <p:ph type="sldNum" sz="quarter" idx="5"/>
          </p:nvPr>
        </p:nvSpPr>
        <p:spPr/>
        <p:txBody>
          <a:bodyPr/>
          <a:lstStyle/>
          <a:p>
            <a:fld id="{FD9A5F11-F316-4EA6-9CE0-8D810E280725}" type="slidenum">
              <a:rPr lang="en-US" smtClean="0"/>
              <a:t>48</a:t>
            </a:fld>
            <a:endParaRPr lang="en-US"/>
          </a:p>
        </p:txBody>
      </p:sp>
    </p:spTree>
    <p:extLst>
      <p:ext uri="{BB962C8B-B14F-4D97-AF65-F5344CB8AC3E}">
        <p14:creationId xmlns:p14="http://schemas.microsoft.com/office/powerpoint/2010/main" val="3037635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B3B55-9927-5809-3A07-3AA39798D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5F28E-2AEE-CF26-430F-A603480247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F59CC-B83D-AFB6-67AA-7F6F252BA0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81A29C-F87B-F585-ED95-2B5929104E64}"/>
              </a:ext>
            </a:extLst>
          </p:cNvPr>
          <p:cNvSpPr>
            <a:spLocks noGrp="1"/>
          </p:cNvSpPr>
          <p:nvPr>
            <p:ph type="sldNum" sz="quarter" idx="5"/>
          </p:nvPr>
        </p:nvSpPr>
        <p:spPr/>
        <p:txBody>
          <a:bodyPr/>
          <a:lstStyle/>
          <a:p>
            <a:fld id="{FD9A5F11-F316-4EA6-9CE0-8D810E280725}" type="slidenum">
              <a:rPr lang="en-US" smtClean="0"/>
              <a:t>49</a:t>
            </a:fld>
            <a:endParaRPr lang="en-US"/>
          </a:p>
        </p:txBody>
      </p:sp>
    </p:spTree>
    <p:extLst>
      <p:ext uri="{BB962C8B-B14F-4D97-AF65-F5344CB8AC3E}">
        <p14:creationId xmlns:p14="http://schemas.microsoft.com/office/powerpoint/2010/main" val="2828013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BD6B0-0FA8-BC02-2E66-DE88FC57E7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5C3E19-E90C-1401-0079-E69AA1C27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385FE-4C95-1113-C309-0F5C29D483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69DB8B-4417-B48F-FDBD-A2F1447452EE}"/>
              </a:ext>
            </a:extLst>
          </p:cNvPr>
          <p:cNvSpPr>
            <a:spLocks noGrp="1"/>
          </p:cNvSpPr>
          <p:nvPr>
            <p:ph type="sldNum" sz="quarter" idx="5"/>
          </p:nvPr>
        </p:nvSpPr>
        <p:spPr/>
        <p:txBody>
          <a:bodyPr/>
          <a:lstStyle/>
          <a:p>
            <a:fld id="{FD9A5F11-F316-4EA6-9CE0-8D810E280725}" type="slidenum">
              <a:rPr lang="en-US" smtClean="0"/>
              <a:t>50</a:t>
            </a:fld>
            <a:endParaRPr lang="en-US"/>
          </a:p>
        </p:txBody>
      </p:sp>
    </p:spTree>
    <p:extLst>
      <p:ext uri="{BB962C8B-B14F-4D97-AF65-F5344CB8AC3E}">
        <p14:creationId xmlns:p14="http://schemas.microsoft.com/office/powerpoint/2010/main" val="2138513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B798C-13E6-477A-2D68-942E36B48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2E3B6-B56D-3ECB-F9D9-BE6072211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EF862-975D-8259-95C8-F32D6C6BBC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FB220C-E294-6364-F614-C1A3E8D0904F}"/>
              </a:ext>
            </a:extLst>
          </p:cNvPr>
          <p:cNvSpPr>
            <a:spLocks noGrp="1"/>
          </p:cNvSpPr>
          <p:nvPr>
            <p:ph type="sldNum" sz="quarter" idx="5"/>
          </p:nvPr>
        </p:nvSpPr>
        <p:spPr/>
        <p:txBody>
          <a:bodyPr/>
          <a:lstStyle/>
          <a:p>
            <a:fld id="{FD9A5F11-F316-4EA6-9CE0-8D810E280725}" type="slidenum">
              <a:rPr lang="en-US" smtClean="0"/>
              <a:t>51</a:t>
            </a:fld>
            <a:endParaRPr lang="en-US"/>
          </a:p>
        </p:txBody>
      </p:sp>
    </p:spTree>
    <p:extLst>
      <p:ext uri="{BB962C8B-B14F-4D97-AF65-F5344CB8AC3E}">
        <p14:creationId xmlns:p14="http://schemas.microsoft.com/office/powerpoint/2010/main" val="1849338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48A02-2992-2874-566E-87A4A99B2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2CB1D-A049-9787-4A90-216003B2B9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DA03F-B5C7-9B39-80D4-0B9950267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354F8B-7BB2-5FF1-95F7-2F67951F2577}"/>
              </a:ext>
            </a:extLst>
          </p:cNvPr>
          <p:cNvSpPr>
            <a:spLocks noGrp="1"/>
          </p:cNvSpPr>
          <p:nvPr>
            <p:ph type="sldNum" sz="quarter" idx="5"/>
          </p:nvPr>
        </p:nvSpPr>
        <p:spPr/>
        <p:txBody>
          <a:bodyPr/>
          <a:lstStyle/>
          <a:p>
            <a:fld id="{FD9A5F11-F316-4EA6-9CE0-8D810E280725}" type="slidenum">
              <a:rPr lang="en-US" smtClean="0"/>
              <a:t>52</a:t>
            </a:fld>
            <a:endParaRPr lang="en-US"/>
          </a:p>
        </p:txBody>
      </p:sp>
    </p:spTree>
    <p:extLst>
      <p:ext uri="{BB962C8B-B14F-4D97-AF65-F5344CB8AC3E}">
        <p14:creationId xmlns:p14="http://schemas.microsoft.com/office/powerpoint/2010/main" val="2246518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E862C-DDF8-AD9B-C42A-160A7D891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CB54D5-475E-E690-4E43-080FFBB02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F3203-915D-09EC-F4B9-B3A88D76F5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0FDC5F-DE08-5015-F312-D173EBAA954A}"/>
              </a:ext>
            </a:extLst>
          </p:cNvPr>
          <p:cNvSpPr>
            <a:spLocks noGrp="1"/>
          </p:cNvSpPr>
          <p:nvPr>
            <p:ph type="sldNum" sz="quarter" idx="5"/>
          </p:nvPr>
        </p:nvSpPr>
        <p:spPr/>
        <p:txBody>
          <a:bodyPr/>
          <a:lstStyle/>
          <a:p>
            <a:fld id="{FD9A5F11-F316-4EA6-9CE0-8D810E280725}" type="slidenum">
              <a:rPr lang="en-US" smtClean="0"/>
              <a:t>53</a:t>
            </a:fld>
            <a:endParaRPr lang="en-US"/>
          </a:p>
        </p:txBody>
      </p:sp>
    </p:spTree>
    <p:extLst>
      <p:ext uri="{BB962C8B-B14F-4D97-AF65-F5344CB8AC3E}">
        <p14:creationId xmlns:p14="http://schemas.microsoft.com/office/powerpoint/2010/main" val="3756258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B063C-0C3D-C7CC-92BA-1789D92DD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43F8F7-855E-4A99-C7A2-6CD49FF8E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CB4DC-939C-FAAF-ACB1-652D66C436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939A16-A114-10E6-55CB-8BAA873CA9D8}"/>
              </a:ext>
            </a:extLst>
          </p:cNvPr>
          <p:cNvSpPr>
            <a:spLocks noGrp="1"/>
          </p:cNvSpPr>
          <p:nvPr>
            <p:ph type="sldNum" sz="quarter" idx="5"/>
          </p:nvPr>
        </p:nvSpPr>
        <p:spPr/>
        <p:txBody>
          <a:bodyPr/>
          <a:lstStyle/>
          <a:p>
            <a:fld id="{FD9A5F11-F316-4EA6-9CE0-8D810E280725}" type="slidenum">
              <a:rPr lang="en-US" smtClean="0"/>
              <a:t>54</a:t>
            </a:fld>
            <a:endParaRPr lang="en-US"/>
          </a:p>
        </p:txBody>
      </p:sp>
    </p:spTree>
    <p:extLst>
      <p:ext uri="{BB962C8B-B14F-4D97-AF65-F5344CB8AC3E}">
        <p14:creationId xmlns:p14="http://schemas.microsoft.com/office/powerpoint/2010/main" val="3125917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C695-772B-3524-904B-C61818EC7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D46252-BBEE-1D3F-B875-B8F8D6DD0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EF2F2-550F-11DA-1B0A-70617FC78F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0ED105-0253-EFEE-BBFD-C8F7735E4B49}"/>
              </a:ext>
            </a:extLst>
          </p:cNvPr>
          <p:cNvSpPr>
            <a:spLocks noGrp="1"/>
          </p:cNvSpPr>
          <p:nvPr>
            <p:ph type="sldNum" sz="quarter" idx="5"/>
          </p:nvPr>
        </p:nvSpPr>
        <p:spPr/>
        <p:txBody>
          <a:bodyPr/>
          <a:lstStyle/>
          <a:p>
            <a:fld id="{FD9A5F11-F316-4EA6-9CE0-8D810E280725}" type="slidenum">
              <a:rPr lang="en-US" smtClean="0"/>
              <a:t>55</a:t>
            </a:fld>
            <a:endParaRPr lang="en-US"/>
          </a:p>
        </p:txBody>
      </p:sp>
    </p:spTree>
    <p:extLst>
      <p:ext uri="{BB962C8B-B14F-4D97-AF65-F5344CB8AC3E}">
        <p14:creationId xmlns:p14="http://schemas.microsoft.com/office/powerpoint/2010/main" val="3285067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13E66-1C81-5938-CC77-912F796AA2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6E1FE-6C4C-19C4-5752-4E5687B2CA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0207B-E6F7-EE25-2EA8-2F3EFCC17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51839E-B3DC-285B-B6FB-EAC607B928AF}"/>
              </a:ext>
            </a:extLst>
          </p:cNvPr>
          <p:cNvSpPr>
            <a:spLocks noGrp="1"/>
          </p:cNvSpPr>
          <p:nvPr>
            <p:ph type="sldNum" sz="quarter" idx="5"/>
          </p:nvPr>
        </p:nvSpPr>
        <p:spPr/>
        <p:txBody>
          <a:bodyPr/>
          <a:lstStyle/>
          <a:p>
            <a:fld id="{FD9A5F11-F316-4EA6-9CE0-8D810E280725}" type="slidenum">
              <a:rPr lang="en-US" smtClean="0"/>
              <a:t>56</a:t>
            </a:fld>
            <a:endParaRPr lang="en-US"/>
          </a:p>
        </p:txBody>
      </p:sp>
    </p:spTree>
    <p:extLst>
      <p:ext uri="{BB962C8B-B14F-4D97-AF65-F5344CB8AC3E}">
        <p14:creationId xmlns:p14="http://schemas.microsoft.com/office/powerpoint/2010/main" val="623981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A731A-609A-4188-A997-ED7472D30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647FD-5EBE-06D7-A817-1D0AC7D7E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48EB94-48BD-DA1E-B4B7-B2B758A15C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14E3D1-B5E9-646B-6158-1B67A3800386}"/>
              </a:ext>
            </a:extLst>
          </p:cNvPr>
          <p:cNvSpPr>
            <a:spLocks noGrp="1"/>
          </p:cNvSpPr>
          <p:nvPr>
            <p:ph type="sldNum" sz="quarter" idx="5"/>
          </p:nvPr>
        </p:nvSpPr>
        <p:spPr/>
        <p:txBody>
          <a:bodyPr/>
          <a:lstStyle/>
          <a:p>
            <a:fld id="{FD9A5F11-F316-4EA6-9CE0-8D810E280725}" type="slidenum">
              <a:rPr lang="en-US" smtClean="0"/>
              <a:t>57</a:t>
            </a:fld>
            <a:endParaRPr lang="en-US"/>
          </a:p>
        </p:txBody>
      </p:sp>
    </p:spTree>
    <p:extLst>
      <p:ext uri="{BB962C8B-B14F-4D97-AF65-F5344CB8AC3E}">
        <p14:creationId xmlns:p14="http://schemas.microsoft.com/office/powerpoint/2010/main" val="282828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16</a:t>
            </a:fld>
            <a:endParaRPr lang="en-US"/>
          </a:p>
        </p:txBody>
      </p:sp>
    </p:spTree>
    <p:extLst>
      <p:ext uri="{BB962C8B-B14F-4D97-AF65-F5344CB8AC3E}">
        <p14:creationId xmlns:p14="http://schemas.microsoft.com/office/powerpoint/2010/main" val="1504470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B6DD0-F19D-6F6E-2A9E-8D35E19AE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A2B986-C6DA-0B4D-D5CA-962C55611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A05225-4331-8388-799C-CB94FE27BC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9E6FB5-3ED1-0BBB-58FA-379F3FA1E699}"/>
              </a:ext>
            </a:extLst>
          </p:cNvPr>
          <p:cNvSpPr>
            <a:spLocks noGrp="1"/>
          </p:cNvSpPr>
          <p:nvPr>
            <p:ph type="sldNum" sz="quarter" idx="5"/>
          </p:nvPr>
        </p:nvSpPr>
        <p:spPr/>
        <p:txBody>
          <a:bodyPr/>
          <a:lstStyle/>
          <a:p>
            <a:fld id="{FD9A5F11-F316-4EA6-9CE0-8D810E280725}" type="slidenum">
              <a:rPr lang="en-US" smtClean="0"/>
              <a:t>58</a:t>
            </a:fld>
            <a:endParaRPr lang="en-US"/>
          </a:p>
        </p:txBody>
      </p:sp>
    </p:spTree>
    <p:extLst>
      <p:ext uri="{BB962C8B-B14F-4D97-AF65-F5344CB8AC3E}">
        <p14:creationId xmlns:p14="http://schemas.microsoft.com/office/powerpoint/2010/main" val="1817758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550F8-9AEB-600D-FE85-77A32F34D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F648DE-38DB-B716-EB9D-C46D0C36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33A19-3A87-3479-E92A-368B468400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5FFD9C-3312-8744-67FE-2BC5CBCCB7F3}"/>
              </a:ext>
            </a:extLst>
          </p:cNvPr>
          <p:cNvSpPr>
            <a:spLocks noGrp="1"/>
          </p:cNvSpPr>
          <p:nvPr>
            <p:ph type="sldNum" sz="quarter" idx="5"/>
          </p:nvPr>
        </p:nvSpPr>
        <p:spPr/>
        <p:txBody>
          <a:bodyPr/>
          <a:lstStyle/>
          <a:p>
            <a:fld id="{FD9A5F11-F316-4EA6-9CE0-8D810E280725}" type="slidenum">
              <a:rPr lang="en-US" smtClean="0"/>
              <a:t>59</a:t>
            </a:fld>
            <a:endParaRPr lang="en-US"/>
          </a:p>
        </p:txBody>
      </p:sp>
    </p:spTree>
    <p:extLst>
      <p:ext uri="{BB962C8B-B14F-4D97-AF65-F5344CB8AC3E}">
        <p14:creationId xmlns:p14="http://schemas.microsoft.com/office/powerpoint/2010/main" val="1750593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1C662-26AD-EAD0-C0D6-2EABEFB66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9B4427-F015-62B6-9EBF-768264E32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64898D-121A-0FBF-B9B2-29E946B5E9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6F5E6D-AF3D-FEDF-B253-F71031128DC8}"/>
              </a:ext>
            </a:extLst>
          </p:cNvPr>
          <p:cNvSpPr>
            <a:spLocks noGrp="1"/>
          </p:cNvSpPr>
          <p:nvPr>
            <p:ph type="sldNum" sz="quarter" idx="5"/>
          </p:nvPr>
        </p:nvSpPr>
        <p:spPr/>
        <p:txBody>
          <a:bodyPr/>
          <a:lstStyle/>
          <a:p>
            <a:fld id="{FD9A5F11-F316-4EA6-9CE0-8D810E280725}" type="slidenum">
              <a:rPr lang="en-US" smtClean="0"/>
              <a:t>60</a:t>
            </a:fld>
            <a:endParaRPr lang="en-US"/>
          </a:p>
        </p:txBody>
      </p:sp>
    </p:spTree>
    <p:extLst>
      <p:ext uri="{BB962C8B-B14F-4D97-AF65-F5344CB8AC3E}">
        <p14:creationId xmlns:p14="http://schemas.microsoft.com/office/powerpoint/2010/main" val="11105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2F8AC-D918-7F22-B7DF-41272AE5F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B4396-5F69-BDF3-3BDB-3AD4021D16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6D858-643A-CC3F-A90F-0D43EF71AA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02041F-C5E1-0759-7DF2-FAC4DEC70AC3}"/>
              </a:ext>
            </a:extLst>
          </p:cNvPr>
          <p:cNvSpPr>
            <a:spLocks noGrp="1"/>
          </p:cNvSpPr>
          <p:nvPr>
            <p:ph type="sldNum" sz="quarter" idx="5"/>
          </p:nvPr>
        </p:nvSpPr>
        <p:spPr/>
        <p:txBody>
          <a:bodyPr/>
          <a:lstStyle/>
          <a:p>
            <a:fld id="{FD9A5F11-F316-4EA6-9CE0-8D810E280725}" type="slidenum">
              <a:rPr lang="en-US" smtClean="0"/>
              <a:t>61</a:t>
            </a:fld>
            <a:endParaRPr lang="en-US"/>
          </a:p>
        </p:txBody>
      </p:sp>
    </p:spTree>
    <p:extLst>
      <p:ext uri="{BB962C8B-B14F-4D97-AF65-F5344CB8AC3E}">
        <p14:creationId xmlns:p14="http://schemas.microsoft.com/office/powerpoint/2010/main" val="3227091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05EB1-085D-291C-1E9B-3187C2D795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FD1676-5F44-A96B-2AE4-D39BC0CD5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895A21-44C2-D428-13C0-97DB2CDB23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A46B05-A09A-8EE0-6212-18822B209DBD}"/>
              </a:ext>
            </a:extLst>
          </p:cNvPr>
          <p:cNvSpPr>
            <a:spLocks noGrp="1"/>
          </p:cNvSpPr>
          <p:nvPr>
            <p:ph type="sldNum" sz="quarter" idx="5"/>
          </p:nvPr>
        </p:nvSpPr>
        <p:spPr/>
        <p:txBody>
          <a:bodyPr/>
          <a:lstStyle/>
          <a:p>
            <a:fld id="{FD9A5F11-F316-4EA6-9CE0-8D810E280725}" type="slidenum">
              <a:rPr lang="en-US" smtClean="0"/>
              <a:t>62</a:t>
            </a:fld>
            <a:endParaRPr lang="en-US"/>
          </a:p>
        </p:txBody>
      </p:sp>
    </p:spTree>
    <p:extLst>
      <p:ext uri="{BB962C8B-B14F-4D97-AF65-F5344CB8AC3E}">
        <p14:creationId xmlns:p14="http://schemas.microsoft.com/office/powerpoint/2010/main" val="3168231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384D6-976B-577D-7FD4-A978B8077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F8699-B2A9-D5FC-60D9-9290AC36D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CAC3C1-83DA-968F-30B9-5BE2A5458D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73EC4B-0B1E-B167-7CF8-B9A4A59BF83E}"/>
              </a:ext>
            </a:extLst>
          </p:cNvPr>
          <p:cNvSpPr>
            <a:spLocks noGrp="1"/>
          </p:cNvSpPr>
          <p:nvPr>
            <p:ph type="sldNum" sz="quarter" idx="5"/>
          </p:nvPr>
        </p:nvSpPr>
        <p:spPr/>
        <p:txBody>
          <a:bodyPr/>
          <a:lstStyle/>
          <a:p>
            <a:fld id="{FD9A5F11-F316-4EA6-9CE0-8D810E280725}" type="slidenum">
              <a:rPr lang="en-US" smtClean="0"/>
              <a:t>63</a:t>
            </a:fld>
            <a:endParaRPr lang="en-US"/>
          </a:p>
        </p:txBody>
      </p:sp>
    </p:spTree>
    <p:extLst>
      <p:ext uri="{BB962C8B-B14F-4D97-AF65-F5344CB8AC3E}">
        <p14:creationId xmlns:p14="http://schemas.microsoft.com/office/powerpoint/2010/main" val="29057446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BC75E-38CD-0F44-F8F1-E481BDB94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0106A6-BEAF-28F8-7DD6-C94EA4857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04C13-506D-C05A-9761-ADC85B99CF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92BF8A-6330-7851-CDF7-3FB7C38A1779}"/>
              </a:ext>
            </a:extLst>
          </p:cNvPr>
          <p:cNvSpPr>
            <a:spLocks noGrp="1"/>
          </p:cNvSpPr>
          <p:nvPr>
            <p:ph type="sldNum" sz="quarter" idx="5"/>
          </p:nvPr>
        </p:nvSpPr>
        <p:spPr/>
        <p:txBody>
          <a:bodyPr/>
          <a:lstStyle/>
          <a:p>
            <a:fld id="{FD9A5F11-F316-4EA6-9CE0-8D810E280725}" type="slidenum">
              <a:rPr lang="en-US" smtClean="0"/>
              <a:t>64</a:t>
            </a:fld>
            <a:endParaRPr lang="en-US"/>
          </a:p>
        </p:txBody>
      </p:sp>
    </p:spTree>
    <p:extLst>
      <p:ext uri="{BB962C8B-B14F-4D97-AF65-F5344CB8AC3E}">
        <p14:creationId xmlns:p14="http://schemas.microsoft.com/office/powerpoint/2010/main" val="558365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F769C-0BB4-0C70-5361-E1F8F2DF1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1EB6CA-85D7-653B-2ADB-443F490DB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F58E63-CCC7-4325-9BBE-A7624FA8EC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0742D7-542A-5EC9-F34F-73408632024C}"/>
              </a:ext>
            </a:extLst>
          </p:cNvPr>
          <p:cNvSpPr>
            <a:spLocks noGrp="1"/>
          </p:cNvSpPr>
          <p:nvPr>
            <p:ph type="sldNum" sz="quarter" idx="5"/>
          </p:nvPr>
        </p:nvSpPr>
        <p:spPr/>
        <p:txBody>
          <a:bodyPr/>
          <a:lstStyle/>
          <a:p>
            <a:fld id="{FD9A5F11-F316-4EA6-9CE0-8D810E280725}" type="slidenum">
              <a:rPr lang="en-US" smtClean="0"/>
              <a:t>65</a:t>
            </a:fld>
            <a:endParaRPr lang="en-US"/>
          </a:p>
        </p:txBody>
      </p:sp>
    </p:spTree>
    <p:extLst>
      <p:ext uri="{BB962C8B-B14F-4D97-AF65-F5344CB8AC3E}">
        <p14:creationId xmlns:p14="http://schemas.microsoft.com/office/powerpoint/2010/main" val="282950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0CF7-2C4F-8AC0-002C-D4E38A4B7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598E1-7250-B9F4-C28A-02E42D1639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19957-46CE-2FF1-BD6D-0B8D85F882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52EA95-3757-D2A9-4840-3DBAB59E5157}"/>
              </a:ext>
            </a:extLst>
          </p:cNvPr>
          <p:cNvSpPr>
            <a:spLocks noGrp="1"/>
          </p:cNvSpPr>
          <p:nvPr>
            <p:ph type="sldNum" sz="quarter" idx="5"/>
          </p:nvPr>
        </p:nvSpPr>
        <p:spPr/>
        <p:txBody>
          <a:bodyPr/>
          <a:lstStyle/>
          <a:p>
            <a:fld id="{FD9A5F11-F316-4EA6-9CE0-8D810E280725}" type="slidenum">
              <a:rPr lang="en-US" smtClean="0"/>
              <a:t>66</a:t>
            </a:fld>
            <a:endParaRPr lang="en-US"/>
          </a:p>
        </p:txBody>
      </p:sp>
    </p:spTree>
    <p:extLst>
      <p:ext uri="{BB962C8B-B14F-4D97-AF65-F5344CB8AC3E}">
        <p14:creationId xmlns:p14="http://schemas.microsoft.com/office/powerpoint/2010/main" val="2410668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BAD82-85C7-289C-7877-08D606B13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3593B7-27AD-98B6-CC6C-AEA37DB4D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ACAC6-3CE0-5492-FCDE-D96592F2C0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FFEB3F-0614-C6E2-84BA-054E7FF05667}"/>
              </a:ext>
            </a:extLst>
          </p:cNvPr>
          <p:cNvSpPr>
            <a:spLocks noGrp="1"/>
          </p:cNvSpPr>
          <p:nvPr>
            <p:ph type="sldNum" sz="quarter" idx="5"/>
          </p:nvPr>
        </p:nvSpPr>
        <p:spPr/>
        <p:txBody>
          <a:bodyPr/>
          <a:lstStyle/>
          <a:p>
            <a:fld id="{FD9A5F11-F316-4EA6-9CE0-8D810E280725}" type="slidenum">
              <a:rPr lang="en-US" smtClean="0"/>
              <a:t>67</a:t>
            </a:fld>
            <a:endParaRPr lang="en-US"/>
          </a:p>
        </p:txBody>
      </p:sp>
    </p:spTree>
    <p:extLst>
      <p:ext uri="{BB962C8B-B14F-4D97-AF65-F5344CB8AC3E}">
        <p14:creationId xmlns:p14="http://schemas.microsoft.com/office/powerpoint/2010/main" val="4070517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17</a:t>
            </a:fld>
            <a:endParaRPr lang="en-US"/>
          </a:p>
        </p:txBody>
      </p:sp>
    </p:spTree>
    <p:extLst>
      <p:ext uri="{BB962C8B-B14F-4D97-AF65-F5344CB8AC3E}">
        <p14:creationId xmlns:p14="http://schemas.microsoft.com/office/powerpoint/2010/main" val="3876273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Smith, David L., T. Alex Perkins, Robert C. Reiner Jr, Christopher M. Barker, </a:t>
            </a:r>
            <a:r>
              <a:rPr lang="en-US" dirty="0" err="1"/>
              <a:t>Tianchan</a:t>
            </a:r>
            <a:r>
              <a:rPr lang="en-US" dirty="0"/>
              <a:t> </a:t>
            </a:r>
            <a:r>
              <a:rPr lang="en-US" dirty="0" err="1"/>
              <a:t>Niu</a:t>
            </a:r>
            <a:r>
              <a:rPr lang="en-US" dirty="0"/>
              <a:t>, Luis Fernando Chaves, Alicia M. Ellis, et al. 2014. “Recasting the Theory of Mosquito-Borne Pathogen Transmission Dynamics and Control.” </a:t>
            </a:r>
            <a:r>
              <a:rPr lang="en-US" i="1" dirty="0"/>
              <a:t>Transactions of the Royal Society of Tropical Medicine and Hygiene</a:t>
            </a:r>
            <a:r>
              <a:rPr lang="en-US" dirty="0"/>
              <a:t> 108 (4): 185–97. https://doi.org/10.1093/trstmh/tru026.</a:t>
            </a:r>
            <a:br>
              <a:rPr lang="en-US" dirty="0"/>
            </a:br>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68</a:t>
            </a:fld>
            <a:endParaRPr lang="en-US"/>
          </a:p>
        </p:txBody>
      </p:sp>
    </p:spTree>
    <p:extLst>
      <p:ext uri="{BB962C8B-B14F-4D97-AF65-F5344CB8AC3E}">
        <p14:creationId xmlns:p14="http://schemas.microsoft.com/office/powerpoint/2010/main" val="15329206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3B4C8-7455-503B-844D-F8326DD1E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49DAC-6FE6-10AD-E2A7-E84C988AA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13B13-AE50-4681-7679-205D9B71CEE8}"/>
              </a:ext>
            </a:extLst>
          </p:cNvPr>
          <p:cNvSpPr>
            <a:spLocks noGrp="1"/>
          </p:cNvSpPr>
          <p:nvPr>
            <p:ph type="body" idx="1"/>
          </p:nvPr>
        </p:nvSpPr>
        <p:spPr/>
        <p:txBody>
          <a:bodyPr/>
          <a:lstStyle/>
          <a:p>
            <a:r>
              <a:rPr lang="en-US" dirty="0"/>
              <a:t>References:</a:t>
            </a:r>
          </a:p>
          <a:p>
            <a:r>
              <a:rPr lang="en-US" dirty="0"/>
              <a:t>Smith, David L., T. Alex Perkins, Robert C. Reiner Jr, Christopher M. Barker, </a:t>
            </a:r>
            <a:r>
              <a:rPr lang="en-US" dirty="0" err="1"/>
              <a:t>Tianchan</a:t>
            </a:r>
            <a:r>
              <a:rPr lang="en-US" dirty="0"/>
              <a:t> </a:t>
            </a:r>
            <a:r>
              <a:rPr lang="en-US" dirty="0" err="1"/>
              <a:t>Niu</a:t>
            </a:r>
            <a:r>
              <a:rPr lang="en-US" dirty="0"/>
              <a:t>, Luis Fernando Chaves, Alicia M. Ellis, et al. 2014. “Recasting the Theory of Mosquito-Borne Pathogen Transmission Dynamics and Control.” </a:t>
            </a:r>
            <a:r>
              <a:rPr lang="en-US" i="1" dirty="0"/>
              <a:t>Transactions of the Royal Society of Tropical Medicine and Hygiene</a:t>
            </a:r>
            <a:r>
              <a:rPr lang="en-US" dirty="0"/>
              <a:t> 108 (4): 185–97. https://doi.org/10.1093/trstmh/tru026.</a:t>
            </a:r>
            <a:br>
              <a:rPr lang="en-US" dirty="0"/>
            </a:br>
            <a:endParaRPr lang="en-US" dirty="0"/>
          </a:p>
        </p:txBody>
      </p:sp>
      <p:sp>
        <p:nvSpPr>
          <p:cNvPr id="4" name="Slide Number Placeholder 3">
            <a:extLst>
              <a:ext uri="{FF2B5EF4-FFF2-40B4-BE49-F238E27FC236}">
                <a16:creationId xmlns:a16="http://schemas.microsoft.com/office/drawing/2014/main" id="{71480DAB-229C-EF2F-43A1-5EC8491582FA}"/>
              </a:ext>
            </a:extLst>
          </p:cNvPr>
          <p:cNvSpPr>
            <a:spLocks noGrp="1"/>
          </p:cNvSpPr>
          <p:nvPr>
            <p:ph type="sldNum" sz="quarter" idx="5"/>
          </p:nvPr>
        </p:nvSpPr>
        <p:spPr/>
        <p:txBody>
          <a:bodyPr/>
          <a:lstStyle/>
          <a:p>
            <a:fld id="{FD9A5F11-F316-4EA6-9CE0-8D810E280725}" type="slidenum">
              <a:rPr lang="en-US" smtClean="0"/>
              <a:t>69</a:t>
            </a:fld>
            <a:endParaRPr lang="en-US"/>
          </a:p>
        </p:txBody>
      </p:sp>
    </p:spTree>
    <p:extLst>
      <p:ext uri="{BB962C8B-B14F-4D97-AF65-F5344CB8AC3E}">
        <p14:creationId xmlns:p14="http://schemas.microsoft.com/office/powerpoint/2010/main" val="388390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4FFAD-8D2D-6F30-418C-43C4E8FC8E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40B5D-0A74-4D8D-1AB5-E0E7531D8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590E19-0116-ABAB-28F8-CE642E06CD79}"/>
              </a:ext>
            </a:extLst>
          </p:cNvPr>
          <p:cNvSpPr>
            <a:spLocks noGrp="1"/>
          </p:cNvSpPr>
          <p:nvPr>
            <p:ph type="body" idx="1"/>
          </p:nvPr>
        </p:nvSpPr>
        <p:spPr/>
        <p:txBody>
          <a:bodyPr/>
          <a:lstStyle/>
          <a:p>
            <a:r>
              <a:rPr lang="en-US" dirty="0"/>
              <a:t>References:</a:t>
            </a:r>
          </a:p>
          <a:p>
            <a:r>
              <a:rPr lang="en-US" dirty="0"/>
              <a:t>Smith, David L., T. Alex Perkins, Robert C. Reiner Jr, Christopher M. Barker, </a:t>
            </a:r>
            <a:r>
              <a:rPr lang="en-US" dirty="0" err="1"/>
              <a:t>Tianchan</a:t>
            </a:r>
            <a:r>
              <a:rPr lang="en-US" dirty="0"/>
              <a:t> </a:t>
            </a:r>
            <a:r>
              <a:rPr lang="en-US" dirty="0" err="1"/>
              <a:t>Niu</a:t>
            </a:r>
            <a:r>
              <a:rPr lang="en-US" dirty="0"/>
              <a:t>, Luis Fernando Chaves, Alicia M. Ellis, et al. 2014. “Recasting the Theory of Mosquito-Borne Pathogen Transmission Dynamics and Control.” </a:t>
            </a:r>
            <a:r>
              <a:rPr lang="en-US" i="1" dirty="0"/>
              <a:t>Transactions of the Royal Society of Tropical Medicine and Hygiene</a:t>
            </a:r>
            <a:r>
              <a:rPr lang="en-US" dirty="0"/>
              <a:t> 108 (4): 185–97. https://doi.org/10.1093/trstmh/tru026.</a:t>
            </a:r>
            <a:br>
              <a:rPr lang="en-US" dirty="0"/>
            </a:br>
            <a:endParaRPr lang="en-US" dirty="0"/>
          </a:p>
        </p:txBody>
      </p:sp>
      <p:sp>
        <p:nvSpPr>
          <p:cNvPr id="4" name="Slide Number Placeholder 3">
            <a:extLst>
              <a:ext uri="{FF2B5EF4-FFF2-40B4-BE49-F238E27FC236}">
                <a16:creationId xmlns:a16="http://schemas.microsoft.com/office/drawing/2014/main" id="{9DB14B85-0582-4382-C12D-E46CDE8426EC}"/>
              </a:ext>
            </a:extLst>
          </p:cNvPr>
          <p:cNvSpPr>
            <a:spLocks noGrp="1"/>
          </p:cNvSpPr>
          <p:nvPr>
            <p:ph type="sldNum" sz="quarter" idx="5"/>
          </p:nvPr>
        </p:nvSpPr>
        <p:spPr/>
        <p:txBody>
          <a:bodyPr/>
          <a:lstStyle/>
          <a:p>
            <a:fld id="{FD9A5F11-F316-4EA6-9CE0-8D810E280725}" type="slidenum">
              <a:rPr lang="en-US" smtClean="0"/>
              <a:t>70</a:t>
            </a:fld>
            <a:endParaRPr lang="en-US"/>
          </a:p>
        </p:txBody>
      </p:sp>
    </p:spTree>
    <p:extLst>
      <p:ext uri="{BB962C8B-B14F-4D97-AF65-F5344CB8AC3E}">
        <p14:creationId xmlns:p14="http://schemas.microsoft.com/office/powerpoint/2010/main" val="1522919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Smith, David L., Katherine E. Battle, Simon I. Hay, Christopher M. Barker, Thomas W. Scott, and F. Ellis McKenzie. 2012. “Ross, Macdonald, and a Theory for the Dynamics and Control of Mosquito-Transmitted Pathogens.” </a:t>
            </a:r>
            <a:r>
              <a:rPr lang="en-US" i="1" dirty="0" err="1"/>
              <a:t>PLoS</a:t>
            </a:r>
            <a:r>
              <a:rPr lang="en-US" i="1" dirty="0"/>
              <a:t> Pathogens</a:t>
            </a:r>
            <a:r>
              <a:rPr lang="en-US" dirty="0"/>
              <a:t> 8 (4): e1002588. https://doi.org/10.1371/journal.ppat.1002588.</a:t>
            </a:r>
            <a:br>
              <a:rPr lang="en-US" dirty="0"/>
            </a:br>
            <a:endParaRPr lang="en-US" dirty="0"/>
          </a:p>
          <a:p>
            <a:r>
              <a:rPr lang="en-US" dirty="0" err="1"/>
              <a:t>Martcheva</a:t>
            </a:r>
            <a:r>
              <a:rPr lang="en-US" dirty="0"/>
              <a:t>, Maia. 2015. </a:t>
            </a:r>
            <a:r>
              <a:rPr lang="en-US" i="1" dirty="0"/>
              <a:t>An Introduction to Mathematical Epidemiology</a:t>
            </a:r>
            <a:r>
              <a:rPr lang="en-US" dirty="0"/>
              <a:t>. Texts in A. New York, NY: Springer US. https://doi.org/10.1007/978-1-4899-7612-3.</a:t>
            </a:r>
            <a:br>
              <a:rPr lang="en-US" dirty="0"/>
            </a:br>
            <a:br>
              <a:rPr lang="en-US" dirty="0"/>
            </a:br>
            <a:r>
              <a:rPr lang="en-US" dirty="0" err="1"/>
              <a:t>Brauer</a:t>
            </a:r>
            <a:r>
              <a:rPr lang="en-US" dirty="0"/>
              <a:t>, Fred, Carlos Castillo-Chavez, and Zhilan Feng. n.d. </a:t>
            </a:r>
            <a:r>
              <a:rPr lang="en-US" i="1" dirty="0"/>
              <a:t>Mathematical Models in Epidemiology</a:t>
            </a:r>
            <a:r>
              <a:rPr lang="en-US" dirty="0"/>
              <a:t>. Springer New York. Accessed January 20, 2023. https://doi.org/10.1007/978-1-4939-9828-9.</a:t>
            </a:r>
            <a:br>
              <a:rPr lang="en-US" dirty="0"/>
            </a:br>
            <a:endParaRPr lang="en-US" dirty="0"/>
          </a:p>
          <a:p>
            <a:r>
              <a:rPr lang="en-US" dirty="0" err="1"/>
              <a:t>Thongsripong</a:t>
            </a:r>
            <a:r>
              <a:rPr lang="en-US" dirty="0"/>
              <a:t>, </a:t>
            </a:r>
            <a:r>
              <a:rPr lang="en-US" dirty="0" err="1"/>
              <a:t>Panpim</a:t>
            </a:r>
            <a:r>
              <a:rPr lang="en-US" dirty="0"/>
              <a:t>, James M. Hyman, Durrell D. Kapan, and Shannon N. Bennett. 2021. “Human-Mosquito Contact: A Missing Link in Our Understanding of Mosquito-Borne Disease Transmission Dynamics.” </a:t>
            </a:r>
            <a:r>
              <a:rPr lang="en-US" i="1" dirty="0"/>
              <a:t>Annals of the Entomological Society of America</a:t>
            </a:r>
            <a:r>
              <a:rPr lang="en-US" dirty="0"/>
              <a:t> 114 (4): 397–414. https://doi.org/10.1093/aesa/saab011.</a:t>
            </a:r>
            <a:br>
              <a:rPr lang="en-US" dirty="0"/>
            </a:br>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18</a:t>
            </a:fld>
            <a:endParaRPr lang="en-US"/>
          </a:p>
        </p:txBody>
      </p:sp>
    </p:spTree>
    <p:extLst>
      <p:ext uri="{BB962C8B-B14F-4D97-AF65-F5344CB8AC3E}">
        <p14:creationId xmlns:p14="http://schemas.microsoft.com/office/powerpoint/2010/main" val="4138616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20</a:t>
            </a:fld>
            <a:endParaRPr lang="en-US"/>
          </a:p>
        </p:txBody>
      </p:sp>
    </p:spTree>
    <p:extLst>
      <p:ext uri="{BB962C8B-B14F-4D97-AF65-F5344CB8AC3E}">
        <p14:creationId xmlns:p14="http://schemas.microsoft.com/office/powerpoint/2010/main" val="3303563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EC900-324C-5207-C794-234A407A6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3EDC2-009B-1DD6-C40E-E4A829F16D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225ECB-2F91-FE3A-18FE-FE46CF15C0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3C42A4-B0B0-3C7C-EE3A-FAF7FECC3E9B}"/>
              </a:ext>
            </a:extLst>
          </p:cNvPr>
          <p:cNvSpPr>
            <a:spLocks noGrp="1"/>
          </p:cNvSpPr>
          <p:nvPr>
            <p:ph type="sldNum" sz="quarter" idx="5"/>
          </p:nvPr>
        </p:nvSpPr>
        <p:spPr/>
        <p:txBody>
          <a:bodyPr/>
          <a:lstStyle/>
          <a:p>
            <a:fld id="{FD9A5F11-F316-4EA6-9CE0-8D810E280725}" type="slidenum">
              <a:rPr lang="en-US" smtClean="0"/>
              <a:t>26</a:t>
            </a:fld>
            <a:endParaRPr lang="en-US"/>
          </a:p>
        </p:txBody>
      </p:sp>
    </p:spTree>
    <p:extLst>
      <p:ext uri="{BB962C8B-B14F-4D97-AF65-F5344CB8AC3E}">
        <p14:creationId xmlns:p14="http://schemas.microsoft.com/office/powerpoint/2010/main" val="393714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92FBA-2DED-6F78-C217-A8E674CBB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44CE3-3AD8-CAFB-38EA-C4404C5F0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22289-5512-CC12-3F6E-B158267DE7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907B2B-A776-06BB-D8C4-A8606DF70A36}"/>
              </a:ext>
            </a:extLst>
          </p:cNvPr>
          <p:cNvSpPr>
            <a:spLocks noGrp="1"/>
          </p:cNvSpPr>
          <p:nvPr>
            <p:ph type="sldNum" sz="quarter" idx="5"/>
          </p:nvPr>
        </p:nvSpPr>
        <p:spPr/>
        <p:txBody>
          <a:bodyPr/>
          <a:lstStyle/>
          <a:p>
            <a:fld id="{FD9A5F11-F316-4EA6-9CE0-8D810E280725}" type="slidenum">
              <a:rPr lang="en-US" smtClean="0"/>
              <a:t>27</a:t>
            </a:fld>
            <a:endParaRPr lang="en-US"/>
          </a:p>
        </p:txBody>
      </p:sp>
    </p:spTree>
    <p:extLst>
      <p:ext uri="{BB962C8B-B14F-4D97-AF65-F5344CB8AC3E}">
        <p14:creationId xmlns:p14="http://schemas.microsoft.com/office/powerpoint/2010/main" val="310219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F3EC-8F1B-7500-89BD-F3BAF1E687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246CAA-070F-1821-6A0B-3872A8C968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15A538-FF38-6998-29E1-BDFB76E00BE4}"/>
              </a:ext>
            </a:extLst>
          </p:cNvPr>
          <p:cNvSpPr>
            <a:spLocks noGrp="1"/>
          </p:cNvSpPr>
          <p:nvPr>
            <p:ph type="dt" sz="half" idx="10"/>
          </p:nvPr>
        </p:nvSpPr>
        <p:spPr/>
        <p:txBody>
          <a:bodyPr/>
          <a:lstStyle/>
          <a:p>
            <a:fld id="{D65ECA1C-3C2A-4442-89DE-1980A4021E9E}" type="datetimeFigureOut">
              <a:rPr lang="en-US" smtClean="0"/>
              <a:t>10/29/2024</a:t>
            </a:fld>
            <a:endParaRPr lang="en-US"/>
          </a:p>
        </p:txBody>
      </p:sp>
      <p:sp>
        <p:nvSpPr>
          <p:cNvPr id="5" name="Footer Placeholder 4">
            <a:extLst>
              <a:ext uri="{FF2B5EF4-FFF2-40B4-BE49-F238E27FC236}">
                <a16:creationId xmlns:a16="http://schemas.microsoft.com/office/drawing/2014/main" id="{300FC61C-8D04-0AA4-B11A-CD13DBA22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6817B-2955-DA71-F7B8-D592E2CAD1A7}"/>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1628956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50A6-896D-C821-F91E-8C63488B08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FF3DFD-31A4-CF3C-5A36-FC7CDB853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F409B-EB94-ECA6-AFB8-3F603609FE87}"/>
              </a:ext>
            </a:extLst>
          </p:cNvPr>
          <p:cNvSpPr>
            <a:spLocks noGrp="1"/>
          </p:cNvSpPr>
          <p:nvPr>
            <p:ph type="dt" sz="half" idx="10"/>
          </p:nvPr>
        </p:nvSpPr>
        <p:spPr/>
        <p:txBody>
          <a:bodyPr/>
          <a:lstStyle/>
          <a:p>
            <a:fld id="{D65ECA1C-3C2A-4442-89DE-1980A4021E9E}" type="datetimeFigureOut">
              <a:rPr lang="en-US" smtClean="0"/>
              <a:t>10/29/2024</a:t>
            </a:fld>
            <a:endParaRPr lang="en-US"/>
          </a:p>
        </p:txBody>
      </p:sp>
      <p:sp>
        <p:nvSpPr>
          <p:cNvPr id="5" name="Footer Placeholder 4">
            <a:extLst>
              <a:ext uri="{FF2B5EF4-FFF2-40B4-BE49-F238E27FC236}">
                <a16:creationId xmlns:a16="http://schemas.microsoft.com/office/drawing/2014/main" id="{0B7D5553-42D1-77A0-4132-9AC9C3355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5DF39-38B9-F6D9-F254-81192E7B962F}"/>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4009407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6A8CBA-4D3B-D5DE-D9F6-2CD49D9A17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E109B5-B1C3-1686-AA59-5CA8555129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A50F2-3A22-348B-AE3F-52056DE849E1}"/>
              </a:ext>
            </a:extLst>
          </p:cNvPr>
          <p:cNvSpPr>
            <a:spLocks noGrp="1"/>
          </p:cNvSpPr>
          <p:nvPr>
            <p:ph type="dt" sz="half" idx="10"/>
          </p:nvPr>
        </p:nvSpPr>
        <p:spPr/>
        <p:txBody>
          <a:bodyPr/>
          <a:lstStyle/>
          <a:p>
            <a:fld id="{D65ECA1C-3C2A-4442-89DE-1980A4021E9E}" type="datetimeFigureOut">
              <a:rPr lang="en-US" smtClean="0"/>
              <a:t>10/29/2024</a:t>
            </a:fld>
            <a:endParaRPr lang="en-US"/>
          </a:p>
        </p:txBody>
      </p:sp>
      <p:sp>
        <p:nvSpPr>
          <p:cNvPr id="5" name="Footer Placeholder 4">
            <a:extLst>
              <a:ext uri="{FF2B5EF4-FFF2-40B4-BE49-F238E27FC236}">
                <a16:creationId xmlns:a16="http://schemas.microsoft.com/office/drawing/2014/main" id="{6E6F60B3-8A1F-2A89-517B-D53870909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662F9-C7E2-2B37-656E-FFDE0EC4F141}"/>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1287323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3BBC-2D0C-84E8-45B6-A2A4231ED0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C617E7-7D21-9034-7112-7C7DD9D2BE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6389A-885E-3076-435B-587BB700573D}"/>
              </a:ext>
            </a:extLst>
          </p:cNvPr>
          <p:cNvSpPr>
            <a:spLocks noGrp="1"/>
          </p:cNvSpPr>
          <p:nvPr>
            <p:ph type="dt" sz="half" idx="10"/>
          </p:nvPr>
        </p:nvSpPr>
        <p:spPr/>
        <p:txBody>
          <a:bodyPr/>
          <a:lstStyle/>
          <a:p>
            <a:fld id="{D65ECA1C-3C2A-4442-89DE-1980A4021E9E}" type="datetimeFigureOut">
              <a:rPr lang="en-US" smtClean="0"/>
              <a:t>10/29/2024</a:t>
            </a:fld>
            <a:endParaRPr lang="en-US"/>
          </a:p>
        </p:txBody>
      </p:sp>
      <p:sp>
        <p:nvSpPr>
          <p:cNvPr id="5" name="Footer Placeholder 4">
            <a:extLst>
              <a:ext uri="{FF2B5EF4-FFF2-40B4-BE49-F238E27FC236}">
                <a16:creationId xmlns:a16="http://schemas.microsoft.com/office/drawing/2014/main" id="{6E2436FA-8D88-9596-C0F3-A42BD6F166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8CB941-0B13-356C-4785-933EE7297003}"/>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35018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8121-C8DC-6DFC-4408-4DA046D732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56C9FE-AF84-C438-43BE-20D4A1F9D9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1CEA62-63EB-6031-1C25-F685C579F7A3}"/>
              </a:ext>
            </a:extLst>
          </p:cNvPr>
          <p:cNvSpPr>
            <a:spLocks noGrp="1"/>
          </p:cNvSpPr>
          <p:nvPr>
            <p:ph type="dt" sz="half" idx="10"/>
          </p:nvPr>
        </p:nvSpPr>
        <p:spPr/>
        <p:txBody>
          <a:bodyPr/>
          <a:lstStyle/>
          <a:p>
            <a:fld id="{D65ECA1C-3C2A-4442-89DE-1980A4021E9E}" type="datetimeFigureOut">
              <a:rPr lang="en-US" smtClean="0"/>
              <a:t>10/29/2024</a:t>
            </a:fld>
            <a:endParaRPr lang="en-US"/>
          </a:p>
        </p:txBody>
      </p:sp>
      <p:sp>
        <p:nvSpPr>
          <p:cNvPr id="5" name="Footer Placeholder 4">
            <a:extLst>
              <a:ext uri="{FF2B5EF4-FFF2-40B4-BE49-F238E27FC236}">
                <a16:creationId xmlns:a16="http://schemas.microsoft.com/office/drawing/2014/main" id="{F782FFF6-E971-C6F5-3CA0-043B7A1740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D6C7A-75A0-CC22-70E6-9F56C0D74754}"/>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868246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8BC09-95CD-666C-F6A3-AACB8C14FC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A8429-C681-7733-8748-FF0C0F7CB7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DE1AAD-CA7C-C8EB-3D5F-0958872699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DCD69-3257-4B2C-2119-96981B1C0620}"/>
              </a:ext>
            </a:extLst>
          </p:cNvPr>
          <p:cNvSpPr>
            <a:spLocks noGrp="1"/>
          </p:cNvSpPr>
          <p:nvPr>
            <p:ph type="dt" sz="half" idx="10"/>
          </p:nvPr>
        </p:nvSpPr>
        <p:spPr/>
        <p:txBody>
          <a:bodyPr/>
          <a:lstStyle/>
          <a:p>
            <a:fld id="{D65ECA1C-3C2A-4442-89DE-1980A4021E9E}" type="datetimeFigureOut">
              <a:rPr lang="en-US" smtClean="0"/>
              <a:t>10/29/2024</a:t>
            </a:fld>
            <a:endParaRPr lang="en-US"/>
          </a:p>
        </p:txBody>
      </p:sp>
      <p:sp>
        <p:nvSpPr>
          <p:cNvPr id="6" name="Footer Placeholder 5">
            <a:extLst>
              <a:ext uri="{FF2B5EF4-FFF2-40B4-BE49-F238E27FC236}">
                <a16:creationId xmlns:a16="http://schemas.microsoft.com/office/drawing/2014/main" id="{C0803116-B222-1816-3FF1-31008B9E1D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EB8F15-DE5E-15E3-671D-009CF9DEF84E}"/>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282631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65198-8848-54EC-E95E-5FC19600AD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E2007-0B5C-F5C5-DB5E-3CBA938DF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B7A7EB-7178-7229-7586-3EB62780B8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344197-22BF-538A-26F1-1310A723D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9F1E4A-F93C-B571-37D1-2B4E2C73B3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55CF03-31B7-451D-4762-C085CB0CDF8C}"/>
              </a:ext>
            </a:extLst>
          </p:cNvPr>
          <p:cNvSpPr>
            <a:spLocks noGrp="1"/>
          </p:cNvSpPr>
          <p:nvPr>
            <p:ph type="dt" sz="half" idx="10"/>
          </p:nvPr>
        </p:nvSpPr>
        <p:spPr/>
        <p:txBody>
          <a:bodyPr/>
          <a:lstStyle/>
          <a:p>
            <a:fld id="{D65ECA1C-3C2A-4442-89DE-1980A4021E9E}" type="datetimeFigureOut">
              <a:rPr lang="en-US" smtClean="0"/>
              <a:t>10/29/2024</a:t>
            </a:fld>
            <a:endParaRPr lang="en-US"/>
          </a:p>
        </p:txBody>
      </p:sp>
      <p:sp>
        <p:nvSpPr>
          <p:cNvPr id="8" name="Footer Placeholder 7">
            <a:extLst>
              <a:ext uri="{FF2B5EF4-FFF2-40B4-BE49-F238E27FC236}">
                <a16:creationId xmlns:a16="http://schemas.microsoft.com/office/drawing/2014/main" id="{9CF15EFF-0F2E-C188-C77A-3ED0A573B5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08B513-602A-9E80-9852-9C047CC597BC}"/>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2489176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65F6-7895-4B68-9C89-510FE61780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7798A-5981-4D94-0BEB-5F857BA13634}"/>
              </a:ext>
            </a:extLst>
          </p:cNvPr>
          <p:cNvSpPr>
            <a:spLocks noGrp="1"/>
          </p:cNvSpPr>
          <p:nvPr>
            <p:ph type="dt" sz="half" idx="10"/>
          </p:nvPr>
        </p:nvSpPr>
        <p:spPr/>
        <p:txBody>
          <a:bodyPr/>
          <a:lstStyle/>
          <a:p>
            <a:fld id="{D65ECA1C-3C2A-4442-89DE-1980A4021E9E}" type="datetimeFigureOut">
              <a:rPr lang="en-US" smtClean="0"/>
              <a:t>10/29/2024</a:t>
            </a:fld>
            <a:endParaRPr lang="en-US"/>
          </a:p>
        </p:txBody>
      </p:sp>
      <p:sp>
        <p:nvSpPr>
          <p:cNvPr id="4" name="Footer Placeholder 3">
            <a:extLst>
              <a:ext uri="{FF2B5EF4-FFF2-40B4-BE49-F238E27FC236}">
                <a16:creationId xmlns:a16="http://schemas.microsoft.com/office/drawing/2014/main" id="{ED7CDAC2-4EEC-05F2-9C9E-13A743DB1B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2B2E97-9AAB-725B-CC1D-EBB40A007874}"/>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532457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F4F9B-71EA-153F-5CF3-1A24877A33A6}"/>
              </a:ext>
            </a:extLst>
          </p:cNvPr>
          <p:cNvSpPr>
            <a:spLocks noGrp="1"/>
          </p:cNvSpPr>
          <p:nvPr>
            <p:ph type="dt" sz="half" idx="10"/>
          </p:nvPr>
        </p:nvSpPr>
        <p:spPr/>
        <p:txBody>
          <a:bodyPr/>
          <a:lstStyle/>
          <a:p>
            <a:fld id="{D65ECA1C-3C2A-4442-89DE-1980A4021E9E}" type="datetimeFigureOut">
              <a:rPr lang="en-US" smtClean="0"/>
              <a:t>10/29/2024</a:t>
            </a:fld>
            <a:endParaRPr lang="en-US"/>
          </a:p>
        </p:txBody>
      </p:sp>
      <p:sp>
        <p:nvSpPr>
          <p:cNvPr id="3" name="Footer Placeholder 2">
            <a:extLst>
              <a:ext uri="{FF2B5EF4-FFF2-40B4-BE49-F238E27FC236}">
                <a16:creationId xmlns:a16="http://schemas.microsoft.com/office/drawing/2014/main" id="{195CFCDC-5BE1-2560-46EF-E3864BE2C5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987AC-7206-3812-535D-71A755CF199E}"/>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3988707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5716-DA0C-6D7E-824E-52F3C1F9A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85BB9C-37A1-B386-7038-81813248B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6C1EF-8F9C-3974-E0F3-D138BE076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D9E3C7-DCF4-EFE8-824C-8F85331A53E9}"/>
              </a:ext>
            </a:extLst>
          </p:cNvPr>
          <p:cNvSpPr>
            <a:spLocks noGrp="1"/>
          </p:cNvSpPr>
          <p:nvPr>
            <p:ph type="dt" sz="half" idx="10"/>
          </p:nvPr>
        </p:nvSpPr>
        <p:spPr/>
        <p:txBody>
          <a:bodyPr/>
          <a:lstStyle/>
          <a:p>
            <a:fld id="{D65ECA1C-3C2A-4442-89DE-1980A4021E9E}" type="datetimeFigureOut">
              <a:rPr lang="en-US" smtClean="0"/>
              <a:t>10/29/2024</a:t>
            </a:fld>
            <a:endParaRPr lang="en-US"/>
          </a:p>
        </p:txBody>
      </p:sp>
      <p:sp>
        <p:nvSpPr>
          <p:cNvPr id="6" name="Footer Placeholder 5">
            <a:extLst>
              <a:ext uri="{FF2B5EF4-FFF2-40B4-BE49-F238E27FC236}">
                <a16:creationId xmlns:a16="http://schemas.microsoft.com/office/drawing/2014/main" id="{162DF9BB-5366-A85F-71E1-2D2FA303E9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A42DC2-364B-C043-07F0-574F5F03F04C}"/>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18639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2B97-91B3-408E-E64D-21746E65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F505C0-0CEE-09ED-81A5-87D5453EEA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07FDE0-D4BF-AE6C-6806-B8B72A7ABA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D65D41-9E36-97E9-BC3B-BD5C32ED3793}"/>
              </a:ext>
            </a:extLst>
          </p:cNvPr>
          <p:cNvSpPr>
            <a:spLocks noGrp="1"/>
          </p:cNvSpPr>
          <p:nvPr>
            <p:ph type="dt" sz="half" idx="10"/>
          </p:nvPr>
        </p:nvSpPr>
        <p:spPr/>
        <p:txBody>
          <a:bodyPr/>
          <a:lstStyle/>
          <a:p>
            <a:fld id="{D65ECA1C-3C2A-4442-89DE-1980A4021E9E}" type="datetimeFigureOut">
              <a:rPr lang="en-US" smtClean="0"/>
              <a:t>10/29/2024</a:t>
            </a:fld>
            <a:endParaRPr lang="en-US"/>
          </a:p>
        </p:txBody>
      </p:sp>
      <p:sp>
        <p:nvSpPr>
          <p:cNvPr id="6" name="Footer Placeholder 5">
            <a:extLst>
              <a:ext uri="{FF2B5EF4-FFF2-40B4-BE49-F238E27FC236}">
                <a16:creationId xmlns:a16="http://schemas.microsoft.com/office/drawing/2014/main" id="{96434D81-6EF9-E961-E69D-87712D3CF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0BB79A-E0D8-27D5-9121-2A60F8BE8ECD}"/>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3988820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571ED-88D0-101F-27B8-4447A00973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97C964-13CF-DDF5-FF21-CCC0AE8B7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2FC74-0902-7A15-4E03-66E7566B5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5ECA1C-3C2A-4442-89DE-1980A4021E9E}" type="datetimeFigureOut">
              <a:rPr lang="en-US" smtClean="0"/>
              <a:t>10/29/2024</a:t>
            </a:fld>
            <a:endParaRPr lang="en-US"/>
          </a:p>
        </p:txBody>
      </p:sp>
      <p:sp>
        <p:nvSpPr>
          <p:cNvPr id="5" name="Footer Placeholder 4">
            <a:extLst>
              <a:ext uri="{FF2B5EF4-FFF2-40B4-BE49-F238E27FC236}">
                <a16:creationId xmlns:a16="http://schemas.microsoft.com/office/drawing/2014/main" id="{1EB145FA-72EF-57E1-3E29-476BBEF2E6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A44BF9-F7CA-26FB-BA40-0515FBFA0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F08776-CA4F-45B1-B9F6-33023E853B0A}" type="slidenum">
              <a:rPr lang="en-US" smtClean="0"/>
              <a:t>‹#›</a:t>
            </a:fld>
            <a:endParaRPr lang="en-US"/>
          </a:p>
        </p:txBody>
      </p:sp>
    </p:spTree>
    <p:extLst>
      <p:ext uri="{BB962C8B-B14F-4D97-AF65-F5344CB8AC3E}">
        <p14:creationId xmlns:p14="http://schemas.microsoft.com/office/powerpoint/2010/main" val="3732464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video" Target="https://www.youtube.com/embed/Q93ioa-i9nI?feature=oembed" TargetMode="External"/><Relationship Id="rId5" Type="http://schemas.openxmlformats.org/officeDocument/2006/relationships/image" Target="../media/image18.jpe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31.png"/><Relationship Id="rId12" Type="http://schemas.openxmlformats.org/officeDocument/2006/relationships/image" Target="../media/image28.png"/><Relationship Id="rId17" Type="http://schemas.openxmlformats.org/officeDocument/2006/relationships/image" Target="../media/image38.png"/><Relationship Id="rId2" Type="http://schemas.openxmlformats.org/officeDocument/2006/relationships/notesSlide" Target="../notesSlides/notesSlide17.xml"/><Relationship Id="rId16"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5.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8.png"/><Relationship Id="rId18" Type="http://schemas.openxmlformats.org/officeDocument/2006/relationships/image" Target="../media/image3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1.png"/><Relationship Id="rId2" Type="http://schemas.openxmlformats.org/officeDocument/2006/relationships/notesSlide" Target="../notesSlides/notesSlide18.xml"/><Relationship Id="rId16" Type="http://schemas.openxmlformats.org/officeDocument/2006/relationships/image" Target="../media/image30.png"/><Relationship Id="rId20"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5.png"/><Relationship Id="rId5" Type="http://schemas.openxmlformats.org/officeDocument/2006/relationships/image" Target="../media/image26.png"/><Relationship Id="rId15" Type="http://schemas.openxmlformats.org/officeDocument/2006/relationships/image" Target="../media/image29.png"/><Relationship Id="rId10" Type="http://schemas.openxmlformats.org/officeDocument/2006/relationships/image" Target="../media/image34.png"/><Relationship Id="rId19"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3.png"/><Relationship Id="rId14"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8.png"/><Relationship Id="rId18" Type="http://schemas.openxmlformats.org/officeDocument/2006/relationships/image" Target="../media/image3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1.png"/><Relationship Id="rId25" Type="http://schemas.openxmlformats.org/officeDocument/2006/relationships/image" Target="../media/image46.png"/><Relationship Id="rId2" Type="http://schemas.openxmlformats.org/officeDocument/2006/relationships/notesSlide" Target="../notesSlides/notesSlide19.xml"/><Relationship Id="rId16" Type="http://schemas.openxmlformats.org/officeDocument/2006/relationships/image" Target="../media/image30.png"/><Relationship Id="rId20"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5.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29.png"/><Relationship Id="rId23" Type="http://schemas.openxmlformats.org/officeDocument/2006/relationships/image" Target="../media/image44.png"/><Relationship Id="rId10" Type="http://schemas.openxmlformats.org/officeDocument/2006/relationships/image" Target="../media/image34.png"/><Relationship Id="rId19"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3.png"/><Relationship Id="rId14" Type="http://schemas.openxmlformats.org/officeDocument/2006/relationships/image" Target="../media/image36.png"/><Relationship Id="rId22" Type="http://schemas.openxmlformats.org/officeDocument/2006/relationships/image" Target="../media/image43.png"/></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notesSlide" Target="../notesSlides/notesSlide20.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2.png"/><Relationship Id="rId10"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5.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79.png"/><Relationship Id="rId5" Type="http://schemas.openxmlformats.org/officeDocument/2006/relationships/image" Target="../media/image82.png"/><Relationship Id="rId10" Type="http://schemas.openxmlformats.org/officeDocument/2006/relationships/image" Target="../media/image78.png"/><Relationship Id="rId4" Type="http://schemas.openxmlformats.org/officeDocument/2006/relationships/image" Target="../media/image80.png"/><Relationship Id="rId9" Type="http://schemas.openxmlformats.org/officeDocument/2006/relationships/image" Target="../media/image77.png"/></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image" Target="../media/image81.png"/><Relationship Id="rId12"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76.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4.png"/><Relationship Id="rId9" Type="http://schemas.openxmlformats.org/officeDocument/2006/relationships/image" Target="../media/image86.png"/><Relationship Id="rId14"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0.png"/><Relationship Id="rId7"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0.png"/><Relationship Id="rId7"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02.png"/><Relationship Id="rId9" Type="http://schemas.openxmlformats.org/officeDocument/2006/relationships/image" Target="../media/image101.pn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3.png"/><Relationship Id="rId7"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04.png"/><Relationship Id="rId9"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5.png"/><Relationship Id="rId7"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8.png"/><Relationship Id="rId4" Type="http://schemas.openxmlformats.org/officeDocument/2006/relationships/image" Target="../media/image106.png"/><Relationship Id="rId9" Type="http://schemas.openxmlformats.org/officeDocument/2006/relationships/image" Target="../media/image107.png"/></Relationships>
</file>

<file path=ppt/slides/_rels/slide5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98.png"/><Relationship Id="rId12"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109.png"/><Relationship Id="rId5" Type="http://schemas.openxmlformats.org/officeDocument/2006/relationships/image" Target="../media/image96.png"/><Relationship Id="rId10" Type="http://schemas.openxmlformats.org/officeDocument/2006/relationships/image" Target="../media/image108.png"/><Relationship Id="rId4" Type="http://schemas.openxmlformats.org/officeDocument/2006/relationships/image" Target="../media/image106.png"/><Relationship Id="rId9"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16.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122.png"/><Relationship Id="rId5" Type="http://schemas.openxmlformats.org/officeDocument/2006/relationships/image" Target="../media/image91.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 Id="rId14" Type="http://schemas.openxmlformats.org/officeDocument/2006/relationships/image" Target="../media/image125.png"/></Relationships>
</file>

<file path=ppt/slides/_rels/slide57.xml.rels><?xml version="1.0" encoding="UTF-8" standalone="yes"?>
<Relationships xmlns="http://schemas.openxmlformats.org/package/2006/relationships"><Relationship Id="rId13" Type="http://schemas.openxmlformats.org/officeDocument/2006/relationships/image" Target="../media/image131.png"/><Relationship Id="rId18" Type="http://schemas.openxmlformats.org/officeDocument/2006/relationships/image" Target="../media/image135.png"/><Relationship Id="rId26" Type="http://schemas.openxmlformats.org/officeDocument/2006/relationships/image" Target="../media/image142.png"/><Relationship Id="rId3" Type="http://schemas.openxmlformats.org/officeDocument/2006/relationships/image" Target="../media/image126.png"/><Relationship Id="rId21" Type="http://schemas.openxmlformats.org/officeDocument/2006/relationships/image" Target="../media/image138.png"/><Relationship Id="rId34" Type="http://schemas.openxmlformats.org/officeDocument/2006/relationships/image" Target="../media/image150.png"/><Relationship Id="rId7" Type="http://schemas.openxmlformats.org/officeDocument/2006/relationships/image" Target="../media/image128.png"/><Relationship Id="rId12" Type="http://schemas.openxmlformats.org/officeDocument/2006/relationships/image" Target="../media/image130.png"/><Relationship Id="rId17" Type="http://schemas.openxmlformats.org/officeDocument/2006/relationships/image" Target="../media/image134.png"/><Relationship Id="rId25" Type="http://schemas.openxmlformats.org/officeDocument/2006/relationships/image" Target="../media/image141.png"/><Relationship Id="rId33" Type="http://schemas.openxmlformats.org/officeDocument/2006/relationships/image" Target="../media/image149.png"/><Relationship Id="rId2" Type="http://schemas.openxmlformats.org/officeDocument/2006/relationships/notesSlide" Target="../notesSlides/notesSlide39.xml"/><Relationship Id="rId16" Type="http://schemas.openxmlformats.org/officeDocument/2006/relationships/image" Target="../media/image133.png"/><Relationship Id="rId20" Type="http://schemas.openxmlformats.org/officeDocument/2006/relationships/image" Target="../media/image137.png"/><Relationship Id="rId29"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61.png"/><Relationship Id="rId24" Type="http://schemas.openxmlformats.org/officeDocument/2006/relationships/image" Target="../media/image140.png"/><Relationship Id="rId32" Type="http://schemas.openxmlformats.org/officeDocument/2006/relationships/image" Target="../media/image148.png"/><Relationship Id="rId5" Type="http://schemas.openxmlformats.org/officeDocument/2006/relationships/image" Target="../media/image127.png"/><Relationship Id="rId15" Type="http://schemas.openxmlformats.org/officeDocument/2006/relationships/image" Target="../media/image68.png"/><Relationship Id="rId23" Type="http://schemas.openxmlformats.org/officeDocument/2006/relationships/image" Target="../media/image74.png"/><Relationship Id="rId28" Type="http://schemas.openxmlformats.org/officeDocument/2006/relationships/image" Target="../media/image144.png"/><Relationship Id="rId10" Type="http://schemas.openxmlformats.org/officeDocument/2006/relationships/image" Target="../media/image60.png"/><Relationship Id="rId19" Type="http://schemas.openxmlformats.org/officeDocument/2006/relationships/image" Target="../media/image136.png"/><Relationship Id="rId31" Type="http://schemas.openxmlformats.org/officeDocument/2006/relationships/image" Target="../media/image147.png"/><Relationship Id="rId4" Type="http://schemas.openxmlformats.org/officeDocument/2006/relationships/image" Target="../media/image49.png"/><Relationship Id="rId9" Type="http://schemas.openxmlformats.org/officeDocument/2006/relationships/image" Target="../media/image57.png"/><Relationship Id="rId14" Type="http://schemas.openxmlformats.org/officeDocument/2006/relationships/image" Target="../media/image132.png"/><Relationship Id="rId22" Type="http://schemas.openxmlformats.org/officeDocument/2006/relationships/image" Target="../media/image139.png"/><Relationship Id="rId27" Type="http://schemas.openxmlformats.org/officeDocument/2006/relationships/image" Target="../media/image143.png"/><Relationship Id="rId30" Type="http://schemas.openxmlformats.org/officeDocument/2006/relationships/image" Target="../media/image146.png"/><Relationship Id="rId8" Type="http://schemas.openxmlformats.org/officeDocument/2006/relationships/image" Target="../media/image129.png"/></Relationships>
</file>

<file path=ppt/slides/_rels/slide5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5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161.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161.png"/></Relationships>
</file>

<file path=ppt/slides/_rels/slide6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161.png"/></Relationships>
</file>

<file path=ppt/slides/_rels/slide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6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72.png"/><Relationship Id="rId4" Type="http://schemas.openxmlformats.org/officeDocument/2006/relationships/image" Target="../media/image171.png"/></Relationships>
</file>

<file path=ppt/slides/_rels/slide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75.png"/><Relationship Id="rId4" Type="http://schemas.openxmlformats.org/officeDocument/2006/relationships/image" Target="../media/image17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7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6.xml"/><Relationship Id="rId5" Type="http://schemas.openxmlformats.org/officeDocument/2006/relationships/image" Target="../media/image188.png"/><Relationship Id="rId4" Type="http://schemas.openxmlformats.org/officeDocument/2006/relationships/image" Target="../media/image187.png"/></Relationships>
</file>

<file path=ppt/slides/_rels/slide7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 Id="rId5" Type="http://schemas.openxmlformats.org/officeDocument/2006/relationships/image" Target="../media/image190.png"/><Relationship Id="rId4" Type="http://schemas.openxmlformats.org/officeDocument/2006/relationships/image" Target="../media/image18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17D04-0468-68B6-70F2-39576F31A2B3}"/>
              </a:ext>
            </a:extLst>
          </p:cNvPr>
          <p:cNvSpPr>
            <a:spLocks noGrp="1"/>
          </p:cNvSpPr>
          <p:nvPr>
            <p:ph type="ctrTitle"/>
          </p:nvPr>
        </p:nvSpPr>
        <p:spPr/>
        <p:txBody>
          <a:bodyPr>
            <a:normAutofit fontScale="90000"/>
          </a:bodyPr>
          <a:lstStyle/>
          <a:p>
            <a:r>
              <a:rPr lang="en-US" dirty="0"/>
              <a:t>The mathematics of </a:t>
            </a:r>
            <a:br>
              <a:rPr lang="en-US" dirty="0"/>
            </a:br>
            <a:r>
              <a:rPr lang="en-US" dirty="0"/>
              <a:t>mosquito-borne parasite transmission</a:t>
            </a:r>
          </a:p>
        </p:txBody>
      </p:sp>
      <p:sp>
        <p:nvSpPr>
          <p:cNvPr id="3" name="Subtitle 2">
            <a:extLst>
              <a:ext uri="{FF2B5EF4-FFF2-40B4-BE49-F238E27FC236}">
                <a16:creationId xmlns:a16="http://schemas.microsoft.com/office/drawing/2014/main" id="{1CC6A58A-A8AD-C5D8-B431-C0B581E4F2E3}"/>
              </a:ext>
            </a:extLst>
          </p:cNvPr>
          <p:cNvSpPr>
            <a:spLocks noGrp="1"/>
          </p:cNvSpPr>
          <p:nvPr>
            <p:ph type="subTitle" idx="1"/>
          </p:nvPr>
        </p:nvSpPr>
        <p:spPr>
          <a:xfrm>
            <a:off x="0" y="5202238"/>
            <a:ext cx="9144000" cy="1655762"/>
          </a:xfrm>
        </p:spPr>
        <p:txBody>
          <a:bodyPr anchor="b">
            <a:normAutofit lnSpcReduction="10000"/>
          </a:bodyPr>
          <a:lstStyle/>
          <a:p>
            <a:pPr algn="l"/>
            <a:r>
              <a:rPr lang="en-US" dirty="0"/>
              <a:t>Kyle Dahlin</a:t>
            </a:r>
          </a:p>
          <a:p>
            <a:pPr algn="l"/>
            <a:r>
              <a:rPr lang="en-US" dirty="0"/>
              <a:t>Postdoctoral Fellow</a:t>
            </a:r>
          </a:p>
          <a:p>
            <a:pPr algn="l"/>
            <a:r>
              <a:rPr lang="en-US" dirty="0"/>
              <a:t>Virginia Tech Department of Mathematics and </a:t>
            </a:r>
          </a:p>
          <a:p>
            <a:pPr algn="l"/>
            <a:r>
              <a:rPr lang="en-US" dirty="0"/>
              <a:t>Center for Emerging, Zoonotic, and Arthropod-borne Pathogens</a:t>
            </a:r>
          </a:p>
        </p:txBody>
      </p:sp>
      <p:pic>
        <p:nvPicPr>
          <p:cNvPr id="4" name="Graphic 3">
            <a:extLst>
              <a:ext uri="{FF2B5EF4-FFF2-40B4-BE49-F238E27FC236}">
                <a16:creationId xmlns:a16="http://schemas.microsoft.com/office/drawing/2014/main" id="{199171EC-905A-B6EF-3A2D-50A74B403F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75029" flipH="1">
            <a:off x="2197154" y="1899245"/>
            <a:ext cx="782159" cy="711333"/>
          </a:xfrm>
          <a:prstGeom prst="rect">
            <a:avLst/>
          </a:prstGeom>
        </p:spPr>
      </p:pic>
    </p:spTree>
    <p:extLst>
      <p:ext uri="{BB962C8B-B14F-4D97-AF65-F5344CB8AC3E}">
        <p14:creationId xmlns:p14="http://schemas.microsoft.com/office/powerpoint/2010/main" val="598612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92A1-BE1E-43F5-9F8D-7525C8D3BA6A}"/>
              </a:ext>
            </a:extLst>
          </p:cNvPr>
          <p:cNvSpPr>
            <a:spLocks noGrp="1"/>
          </p:cNvSpPr>
          <p:nvPr>
            <p:ph type="title"/>
          </p:nvPr>
        </p:nvSpPr>
        <p:spPr>
          <a:xfrm>
            <a:off x="913796" y="265627"/>
            <a:ext cx="3706889" cy="1821918"/>
          </a:xfrm>
        </p:spPr>
        <p:txBody>
          <a:bodyPr anchor="t">
            <a:normAutofit/>
          </a:bodyPr>
          <a:lstStyle/>
          <a:p>
            <a:r>
              <a:rPr lang="en-US" sz="3200" dirty="0"/>
              <a:t>Emergence and spillover of zoonoses</a:t>
            </a:r>
          </a:p>
        </p:txBody>
      </p:sp>
      <p:pic>
        <p:nvPicPr>
          <p:cNvPr id="6" name="Content Placeholder 5">
            <a:extLst>
              <a:ext uri="{FF2B5EF4-FFF2-40B4-BE49-F238E27FC236}">
                <a16:creationId xmlns:a16="http://schemas.microsoft.com/office/drawing/2014/main" id="{40E48665-99FE-457B-8642-D6D023DC4093}"/>
              </a:ext>
            </a:extLst>
          </p:cNvPr>
          <p:cNvPicPr>
            <a:picLocks noGrp="1" noChangeAspect="1"/>
          </p:cNvPicPr>
          <p:nvPr>
            <p:ph idx="1"/>
          </p:nvPr>
        </p:nvPicPr>
        <p:blipFill>
          <a:blip r:embed="rId2"/>
          <a:stretch>
            <a:fillRect/>
          </a:stretch>
        </p:blipFill>
        <p:spPr>
          <a:xfrm>
            <a:off x="5193319" y="265627"/>
            <a:ext cx="3168255" cy="3288951"/>
          </a:xfrm>
        </p:spPr>
      </p:pic>
      <p:sp>
        <p:nvSpPr>
          <p:cNvPr id="4" name="Text Placeholder 3">
            <a:extLst>
              <a:ext uri="{FF2B5EF4-FFF2-40B4-BE49-F238E27FC236}">
                <a16:creationId xmlns:a16="http://schemas.microsoft.com/office/drawing/2014/main" id="{355F13DC-96AB-4145-BAAC-40FDBBE4FE84}"/>
              </a:ext>
            </a:extLst>
          </p:cNvPr>
          <p:cNvSpPr>
            <a:spLocks noGrp="1"/>
          </p:cNvSpPr>
          <p:nvPr>
            <p:ph type="body" sz="half" idx="2"/>
          </p:nvPr>
        </p:nvSpPr>
        <p:spPr>
          <a:xfrm>
            <a:off x="603683" y="2205650"/>
            <a:ext cx="4017002" cy="4374259"/>
          </a:xfrm>
        </p:spPr>
        <p:txBody>
          <a:bodyPr>
            <a:normAutofit/>
          </a:bodyPr>
          <a:lstStyle/>
          <a:p>
            <a:pPr marL="285750" indent="-285750" algn="l">
              <a:buFont typeface="Arial" panose="020B0604020202020204" pitchFamily="34" charset="0"/>
              <a:buChar char="•"/>
            </a:pPr>
            <a:r>
              <a:rPr lang="en-US" sz="1800" dirty="0"/>
              <a:t>Most emerging infectious disease events originated from exposure to pathogens originating in wildlife (</a:t>
            </a:r>
            <a:r>
              <a:rPr lang="en-US" sz="1800" i="1" dirty="0"/>
              <a:t>zoonoses</a:t>
            </a:r>
            <a:r>
              <a:rPr lang="en-US" sz="1800" dirty="0"/>
              <a:t>) </a:t>
            </a:r>
            <a:r>
              <a:rPr lang="en-US" sz="1400" dirty="0"/>
              <a:t>(</a:t>
            </a:r>
            <a:r>
              <a:rPr lang="en-US" sz="1400" dirty="0" err="1"/>
              <a:t>Daszak</a:t>
            </a:r>
            <a:r>
              <a:rPr lang="en-US" sz="1400" dirty="0"/>
              <a:t> et al., 2020)</a:t>
            </a:r>
            <a:br>
              <a:rPr lang="en-US" sz="1400" dirty="0"/>
            </a:br>
            <a:endParaRPr lang="en-US" sz="1400" dirty="0"/>
          </a:p>
          <a:p>
            <a:pPr marL="285750" indent="-285750" algn="l">
              <a:buFont typeface="Arial" panose="020B0604020202020204" pitchFamily="34" charset="0"/>
              <a:buChar char="•"/>
            </a:pPr>
            <a:r>
              <a:rPr lang="en-US" sz="1800" dirty="0"/>
              <a:t>Processes underlying spillover are incredibly complex </a:t>
            </a:r>
            <a:r>
              <a:rPr lang="en-US" sz="1400" dirty="0"/>
              <a:t>(Plowright et al., 2017)</a:t>
            </a:r>
            <a:br>
              <a:rPr lang="en-US" sz="1400" dirty="0"/>
            </a:br>
            <a:endParaRPr lang="en-US" sz="1800" dirty="0"/>
          </a:p>
          <a:p>
            <a:pPr marL="285750" indent="-285750" algn="l">
              <a:buFont typeface="Arial" panose="020B0604020202020204" pitchFamily="34" charset="0"/>
              <a:buChar char="•"/>
            </a:pPr>
            <a:r>
              <a:rPr lang="en-US" sz="1800" dirty="0"/>
              <a:t>We’d very much like to identify the reservoir(s) of the next pandemic(s)</a:t>
            </a:r>
          </a:p>
          <a:p>
            <a:pPr marL="285750" indent="-285750" algn="l">
              <a:buFont typeface="Arial" panose="020B0604020202020204" pitchFamily="34" charset="0"/>
              <a:buChar char="•"/>
            </a:pPr>
            <a:endParaRPr lang="en-US" sz="1800" dirty="0"/>
          </a:p>
        </p:txBody>
      </p:sp>
      <p:sp>
        <p:nvSpPr>
          <p:cNvPr id="7" name="TextBox 6">
            <a:extLst>
              <a:ext uri="{FF2B5EF4-FFF2-40B4-BE49-F238E27FC236}">
                <a16:creationId xmlns:a16="http://schemas.microsoft.com/office/drawing/2014/main" id="{CD42FCCF-B266-40DA-880F-CD65966E2F5C}"/>
              </a:ext>
            </a:extLst>
          </p:cNvPr>
          <p:cNvSpPr txBox="1"/>
          <p:nvPr/>
        </p:nvSpPr>
        <p:spPr>
          <a:xfrm>
            <a:off x="5193319" y="3554578"/>
            <a:ext cx="3168254" cy="64633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pic>
        <p:nvPicPr>
          <p:cNvPr id="9" name="Picture 8">
            <a:extLst>
              <a:ext uri="{FF2B5EF4-FFF2-40B4-BE49-F238E27FC236}">
                <a16:creationId xmlns:a16="http://schemas.microsoft.com/office/drawing/2014/main" id="{3C58EFF3-77AF-4EF2-B78F-CD4D7D8281C4}"/>
              </a:ext>
            </a:extLst>
          </p:cNvPr>
          <p:cNvPicPr>
            <a:picLocks noChangeAspect="1"/>
          </p:cNvPicPr>
          <p:nvPr/>
        </p:nvPicPr>
        <p:blipFill>
          <a:blip r:embed="rId3"/>
          <a:stretch>
            <a:fillRect/>
          </a:stretch>
        </p:blipFill>
        <p:spPr>
          <a:xfrm>
            <a:off x="8934208" y="1732064"/>
            <a:ext cx="2552921" cy="4374259"/>
          </a:xfrm>
          <a:prstGeom prst="rect">
            <a:avLst/>
          </a:prstGeom>
        </p:spPr>
      </p:pic>
      <p:sp>
        <p:nvSpPr>
          <p:cNvPr id="10" name="TextBox 9">
            <a:extLst>
              <a:ext uri="{FF2B5EF4-FFF2-40B4-BE49-F238E27FC236}">
                <a16:creationId xmlns:a16="http://schemas.microsoft.com/office/drawing/2014/main" id="{FA7895B2-AC09-4FCE-8A00-998347502F11}"/>
              </a:ext>
            </a:extLst>
          </p:cNvPr>
          <p:cNvSpPr txBox="1"/>
          <p:nvPr/>
        </p:nvSpPr>
        <p:spPr>
          <a:xfrm>
            <a:off x="8934207" y="901067"/>
            <a:ext cx="2552921" cy="830997"/>
          </a:xfrm>
          <a:prstGeom prst="rect">
            <a:avLst/>
          </a:prstGeom>
          <a:noFill/>
        </p:spPr>
        <p:txBody>
          <a:bodyPr wrap="square" rtlCol="0">
            <a:spAutoFit/>
          </a:bodyPr>
          <a:lstStyle/>
          <a:p>
            <a:r>
              <a:rPr lang="en-US" sz="1200" dirty="0"/>
              <a:t>Plowright, R., Parrish, C., McCallum, H. et al. </a:t>
            </a:r>
            <a:r>
              <a:rPr lang="en-US" sz="1200" b="1" dirty="0"/>
              <a:t>Pathways to zoonotic spillover</a:t>
            </a:r>
            <a:r>
              <a:rPr lang="en-US" sz="1200" dirty="0"/>
              <a:t>. Nat Rev Microbiol 15, 502–510 (2017).</a:t>
            </a:r>
          </a:p>
        </p:txBody>
      </p:sp>
    </p:spTree>
    <p:extLst>
      <p:ext uri="{BB962C8B-B14F-4D97-AF65-F5344CB8AC3E}">
        <p14:creationId xmlns:p14="http://schemas.microsoft.com/office/powerpoint/2010/main" val="904915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D7744710-2A0B-3CCC-B354-AC7CC927C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175" y="1041620"/>
            <a:ext cx="9979650" cy="5768182"/>
          </a:xfrm>
          <a:prstGeom prst="rect">
            <a:avLst/>
          </a:prstGeom>
        </p:spPr>
      </p:pic>
      <p:sp>
        <p:nvSpPr>
          <p:cNvPr id="4" name="TextBox 3">
            <a:extLst>
              <a:ext uri="{FF2B5EF4-FFF2-40B4-BE49-F238E27FC236}">
                <a16:creationId xmlns:a16="http://schemas.microsoft.com/office/drawing/2014/main" id="{234F92C7-ACF5-48A2-AC86-2169A47E4C5A}"/>
              </a:ext>
            </a:extLst>
          </p:cNvPr>
          <p:cNvSpPr txBox="1"/>
          <p:nvPr/>
        </p:nvSpPr>
        <p:spPr>
          <a:xfrm>
            <a:off x="-1" y="178979"/>
            <a:ext cx="9533468" cy="830997"/>
          </a:xfrm>
          <a:prstGeom prst="rect">
            <a:avLst/>
          </a:prstGeom>
          <a:noFill/>
        </p:spPr>
        <p:txBody>
          <a:bodyPr wrap="square">
            <a:spAutoFit/>
          </a:bodyPr>
          <a:lstStyle/>
          <a:p>
            <a:r>
              <a:rPr lang="en-US" sz="2400" dirty="0"/>
              <a:t>Despite massive advances in science and technology, </a:t>
            </a:r>
          </a:p>
          <a:p>
            <a:r>
              <a:rPr lang="en-US" sz="2400" b="1" dirty="0"/>
              <a:t>mosquito-borne diseases continue to threaten global public health</a:t>
            </a:r>
          </a:p>
        </p:txBody>
      </p:sp>
    </p:spTree>
    <p:extLst>
      <p:ext uri="{BB962C8B-B14F-4D97-AF65-F5344CB8AC3E}">
        <p14:creationId xmlns:p14="http://schemas.microsoft.com/office/powerpoint/2010/main" val="101179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9F0373-A134-447A-BC5B-082DB2FAEBD3}"/>
              </a:ext>
            </a:extLst>
          </p:cNvPr>
          <p:cNvGrpSpPr/>
          <p:nvPr/>
        </p:nvGrpSpPr>
        <p:grpSpPr>
          <a:xfrm>
            <a:off x="739582" y="1553336"/>
            <a:ext cx="4628460" cy="3751328"/>
            <a:chOff x="1598507" y="1750682"/>
            <a:chExt cx="3481118" cy="2821417"/>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1598507" y="2285901"/>
              <a:ext cx="3481118" cy="2286198"/>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1632966" y="1750682"/>
              <a:ext cx="1967685" cy="277779"/>
            </a:xfrm>
            <a:prstGeom prst="rect">
              <a:avLst/>
            </a:prstGeom>
            <a:noFill/>
          </p:spPr>
          <p:txBody>
            <a:bodyPr wrap="square" rtlCol="0">
              <a:spAutoFit/>
            </a:bodyPr>
            <a:lstStyle/>
            <a:p>
              <a:r>
                <a:rPr lang="en-US" b="1"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2136725" y="2892392"/>
              <a:ext cx="2800047" cy="1165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AE230C7-D89D-A364-388A-517A0BD9035F}"/>
              </a:ext>
            </a:extLst>
          </p:cNvPr>
          <p:cNvGrpSpPr/>
          <p:nvPr/>
        </p:nvGrpSpPr>
        <p:grpSpPr>
          <a:xfrm>
            <a:off x="6257837" y="1690688"/>
            <a:ext cx="4637208" cy="3752281"/>
            <a:chOff x="8601494" y="3612178"/>
            <a:chExt cx="3487698" cy="2822134"/>
          </a:xfrm>
        </p:grpSpPr>
        <p:pic>
          <p:nvPicPr>
            <p:cNvPr id="10" name="Content Placeholder 15">
              <a:extLst>
                <a:ext uri="{FF2B5EF4-FFF2-40B4-BE49-F238E27FC236}">
                  <a16:creationId xmlns:a16="http://schemas.microsoft.com/office/drawing/2014/main" id="{7AD7C10D-7E0D-9781-B53C-13CF22797925}"/>
                </a:ext>
              </a:extLst>
            </p:cNvPr>
            <p:cNvPicPr>
              <a:picLocks noChangeAspect="1"/>
            </p:cNvPicPr>
            <p:nvPr/>
          </p:nvPicPr>
          <p:blipFill rotWithShape="1">
            <a:blip r:embed="rId4"/>
            <a:srcRect t="25433" r="51340"/>
            <a:stretch/>
          </p:blipFill>
          <p:spPr>
            <a:xfrm>
              <a:off x="8601494" y="4148312"/>
              <a:ext cx="3487698" cy="2286000"/>
            </a:xfrm>
            <a:prstGeom prst="rect">
              <a:avLst/>
            </a:prstGeom>
          </p:spPr>
        </p:pic>
        <p:sp>
          <p:nvSpPr>
            <p:cNvPr id="15" name="TextBox 14">
              <a:extLst>
                <a:ext uri="{FF2B5EF4-FFF2-40B4-BE49-F238E27FC236}">
                  <a16:creationId xmlns:a16="http://schemas.microsoft.com/office/drawing/2014/main" id="{324AFB16-1A7B-D232-68E7-A4AD3CA389D8}"/>
                </a:ext>
              </a:extLst>
            </p:cNvPr>
            <p:cNvSpPr txBox="1"/>
            <p:nvPr/>
          </p:nvSpPr>
          <p:spPr>
            <a:xfrm>
              <a:off x="8601494" y="3612178"/>
              <a:ext cx="1181227" cy="277779"/>
            </a:xfrm>
            <a:prstGeom prst="rect">
              <a:avLst/>
            </a:prstGeom>
            <a:noFill/>
          </p:spPr>
          <p:txBody>
            <a:bodyPr wrap="square" rtlCol="0">
              <a:spAutoFit/>
            </a:bodyPr>
            <a:lstStyle/>
            <a:p>
              <a:r>
                <a:rPr lang="en-US" b="1" dirty="0"/>
                <a:t>Africa region</a:t>
              </a:r>
            </a:p>
          </p:txBody>
        </p:sp>
        <p:cxnSp>
          <p:nvCxnSpPr>
            <p:cNvPr id="29" name="Straight Connector 28">
              <a:extLst>
                <a:ext uri="{FF2B5EF4-FFF2-40B4-BE49-F238E27FC236}">
                  <a16:creationId xmlns:a16="http://schemas.microsoft.com/office/drawing/2014/main" id="{53C36E1B-531B-17D1-37C4-283214BBB9F5}"/>
                </a:ext>
              </a:extLst>
            </p:cNvPr>
            <p:cNvCxnSpPr>
              <a:cxnSpLocks/>
            </p:cNvCxnSpPr>
            <p:nvPr/>
          </p:nvCxnSpPr>
          <p:spPr>
            <a:xfrm>
              <a:off x="9239061" y="4312354"/>
              <a:ext cx="1960076" cy="644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A0B3F1-7978-C31C-7698-76CFB46AF5E9}"/>
                </a:ext>
              </a:extLst>
            </p:cNvPr>
            <p:cNvCxnSpPr>
              <a:cxnSpLocks/>
            </p:cNvCxnSpPr>
            <p:nvPr/>
          </p:nvCxnSpPr>
          <p:spPr>
            <a:xfrm>
              <a:off x="11262511" y="5051629"/>
              <a:ext cx="74593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3F7E12A1-73A4-ADFE-9555-9FEAF6BEC094}"/>
              </a:ext>
            </a:extLst>
          </p:cNvPr>
          <p:cNvSpPr txBox="1"/>
          <p:nvPr/>
        </p:nvSpPr>
        <p:spPr>
          <a:xfrm>
            <a:off x="1704125" y="597975"/>
            <a:ext cx="8783751" cy="830997"/>
          </a:xfrm>
          <a:prstGeom prst="rect">
            <a:avLst/>
          </a:prstGeom>
          <a:noFill/>
        </p:spPr>
        <p:txBody>
          <a:bodyPr wrap="none" rtlCol="0">
            <a:spAutoFit/>
          </a:bodyPr>
          <a:lstStyle/>
          <a:p>
            <a:r>
              <a:rPr lang="en-US" sz="2400" dirty="0"/>
              <a:t>The 21</a:t>
            </a:r>
            <a:r>
              <a:rPr lang="en-US" sz="2400" baseline="30000" dirty="0"/>
              <a:t>st</a:t>
            </a:r>
            <a:r>
              <a:rPr lang="en-US" sz="2400" dirty="0"/>
              <a:t> century saw continual improvement, but recently</a:t>
            </a:r>
          </a:p>
          <a:p>
            <a:r>
              <a:rPr lang="en-US" sz="2400" b="1" dirty="0"/>
              <a:t>progress on the goal of </a:t>
            </a:r>
            <a:r>
              <a:rPr lang="en-US" sz="2400" b="1" u="sng" dirty="0"/>
              <a:t>Malaria Elimination by 2030</a:t>
            </a:r>
            <a:r>
              <a:rPr lang="en-US" sz="2400" b="1" dirty="0"/>
              <a:t> has stalled</a:t>
            </a:r>
          </a:p>
        </p:txBody>
      </p:sp>
    </p:spTree>
    <p:extLst>
      <p:ext uri="{BB962C8B-B14F-4D97-AF65-F5344CB8AC3E}">
        <p14:creationId xmlns:p14="http://schemas.microsoft.com/office/powerpoint/2010/main" val="581598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A5C4-D841-2636-45BC-D6483BAD02C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6F48398-6678-723B-0C92-8A98430A28A1}"/>
              </a:ext>
            </a:extLst>
          </p:cNvPr>
          <p:cNvSpPr>
            <a:spLocks noGrp="1"/>
          </p:cNvSpPr>
          <p:nvPr>
            <p:ph idx="1"/>
          </p:nvPr>
        </p:nvSpPr>
        <p:spPr/>
        <p:txBody>
          <a:bodyPr/>
          <a:lstStyle/>
          <a:p>
            <a:pPr marL="514350" indent="-514350">
              <a:buFont typeface="+mj-lt"/>
              <a:buAutoNum type="arabicPeriod"/>
            </a:pPr>
            <a:r>
              <a:rPr lang="en-US" dirty="0"/>
              <a:t>The biology of mosquitoes and the parasites they spread, in brief</a:t>
            </a:r>
          </a:p>
          <a:p>
            <a:pPr marL="514350" indent="-514350">
              <a:buFont typeface="+mj-lt"/>
              <a:buAutoNum type="arabicPeriod"/>
            </a:pPr>
            <a:endParaRPr lang="en-US" dirty="0"/>
          </a:p>
          <a:p>
            <a:pPr marL="514350" indent="-514350">
              <a:buFont typeface="+mj-lt"/>
              <a:buAutoNum type="arabicPeriod"/>
            </a:pPr>
            <a:r>
              <a:rPr lang="en-US" dirty="0"/>
              <a:t>How mathematics and mosquito-borne diseases met</a:t>
            </a:r>
          </a:p>
          <a:p>
            <a:pPr marL="514350" indent="-514350">
              <a:buFont typeface="+mj-lt"/>
              <a:buAutoNum type="arabicPeriod"/>
            </a:pPr>
            <a:endParaRPr lang="en-US" dirty="0"/>
          </a:p>
          <a:p>
            <a:pPr marL="514350" indent="-514350">
              <a:buFont typeface="+mj-lt"/>
              <a:buAutoNum type="arabicPeriod"/>
            </a:pPr>
            <a:r>
              <a:rPr lang="en-US" dirty="0"/>
              <a:t>Survey of recent topics (as time allows)</a:t>
            </a:r>
          </a:p>
          <a:p>
            <a:pPr lvl="1"/>
            <a:r>
              <a:rPr lang="en-US" dirty="0"/>
              <a:t>Coupled within-host and between-host models</a:t>
            </a:r>
          </a:p>
          <a:p>
            <a:pPr lvl="1"/>
            <a:r>
              <a:rPr lang="en-US" dirty="0"/>
              <a:t>Effects of temperature</a:t>
            </a:r>
          </a:p>
          <a:p>
            <a:pPr lvl="1"/>
            <a:r>
              <a:rPr lang="en-US" dirty="0"/>
              <a:t>Spatial and movement modeling</a:t>
            </a:r>
          </a:p>
          <a:p>
            <a:pPr lvl="1"/>
            <a:r>
              <a:rPr lang="en-US" dirty="0"/>
              <a:t>Infertile insect techniques</a:t>
            </a:r>
          </a:p>
        </p:txBody>
      </p:sp>
    </p:spTree>
    <p:extLst>
      <p:ext uri="{BB962C8B-B14F-4D97-AF65-F5344CB8AC3E}">
        <p14:creationId xmlns:p14="http://schemas.microsoft.com/office/powerpoint/2010/main" val="230226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432B-4329-8ED3-1A43-72795EEEBFC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C3EC3548-55B1-D4F0-FEED-B0A83D1B993B}"/>
              </a:ext>
            </a:extLst>
          </p:cNvPr>
          <p:cNvSpPr>
            <a:spLocks noGrp="1"/>
          </p:cNvSpPr>
          <p:nvPr>
            <p:ph type="body" idx="1"/>
          </p:nvPr>
        </p:nvSpPr>
        <p:spPr/>
        <p:txBody>
          <a:bodyPr/>
          <a:lstStyle/>
          <a:p>
            <a:r>
              <a:rPr lang="en-US" dirty="0"/>
              <a:t>1. The biology of mosquitoes and the parasites they spread</a:t>
            </a:r>
          </a:p>
        </p:txBody>
      </p:sp>
    </p:spTree>
    <p:extLst>
      <p:ext uri="{BB962C8B-B14F-4D97-AF65-F5344CB8AC3E}">
        <p14:creationId xmlns:p14="http://schemas.microsoft.com/office/powerpoint/2010/main" val="1555793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C090-2967-32C0-300F-479E80C5952F}"/>
              </a:ext>
            </a:extLst>
          </p:cNvPr>
          <p:cNvSpPr>
            <a:spLocks noGrp="1"/>
          </p:cNvSpPr>
          <p:nvPr>
            <p:ph type="title"/>
          </p:nvPr>
        </p:nvSpPr>
        <p:spPr/>
        <p:txBody>
          <a:bodyPr/>
          <a:lstStyle/>
          <a:p>
            <a:r>
              <a:rPr lang="en-US" dirty="0"/>
              <a:t>Background: Outline</a:t>
            </a:r>
          </a:p>
        </p:txBody>
      </p:sp>
      <p:sp>
        <p:nvSpPr>
          <p:cNvPr id="3" name="Content Placeholder 2">
            <a:extLst>
              <a:ext uri="{FF2B5EF4-FFF2-40B4-BE49-F238E27FC236}">
                <a16:creationId xmlns:a16="http://schemas.microsoft.com/office/drawing/2014/main" id="{9A1D8920-E08E-6EEF-133A-FFE6C729C6E1}"/>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Why do mosquitoes bite?</a:t>
            </a:r>
          </a:p>
          <a:p>
            <a:pPr marL="971550" lvl="1" indent="-514350">
              <a:buFont typeface="+mj-lt"/>
              <a:buAutoNum type="arabicPeriod"/>
            </a:pPr>
            <a:r>
              <a:rPr lang="en-US" dirty="0"/>
              <a:t>For reproduction</a:t>
            </a:r>
          </a:p>
          <a:p>
            <a:pPr marL="971550" lvl="1" indent="-514350">
              <a:buFont typeface="+mj-lt"/>
              <a:buAutoNum type="arabicPeriod"/>
            </a:pPr>
            <a:r>
              <a:rPr lang="en-US" dirty="0"/>
              <a:t>How do they bite?</a:t>
            </a:r>
          </a:p>
          <a:p>
            <a:pPr marL="971550" lvl="1" indent="-514350">
              <a:buFont typeface="+mj-lt"/>
              <a:buAutoNum type="arabicPeriod"/>
            </a:pPr>
            <a:r>
              <a:rPr lang="en-US" dirty="0"/>
              <a:t>Who are the culprits? (some example mosquito species with pictures)</a:t>
            </a:r>
          </a:p>
          <a:p>
            <a:pPr marL="514350" indent="-514350">
              <a:buFont typeface="+mj-lt"/>
              <a:buAutoNum type="arabicPeriod"/>
            </a:pPr>
            <a:r>
              <a:rPr lang="en-US" dirty="0"/>
              <a:t>Mosquito-borne diseases</a:t>
            </a:r>
          </a:p>
          <a:p>
            <a:pPr marL="971550" lvl="1" indent="-514350">
              <a:buFont typeface="+mj-lt"/>
              <a:buAutoNum type="arabicPeriod"/>
            </a:pPr>
            <a:r>
              <a:rPr lang="en-US" dirty="0"/>
              <a:t>Two major types: malarias (protists) and arboviruses (</a:t>
            </a:r>
            <a:r>
              <a:rPr lang="en-US" b="1" dirty="0" err="1"/>
              <a:t>ar</a:t>
            </a:r>
            <a:r>
              <a:rPr lang="en-US" dirty="0"/>
              <a:t>(</a:t>
            </a:r>
            <a:r>
              <a:rPr lang="en-US" dirty="0" err="1"/>
              <a:t>thropod</a:t>
            </a:r>
            <a:r>
              <a:rPr lang="en-US" dirty="0"/>
              <a:t>)-</a:t>
            </a:r>
            <a:r>
              <a:rPr lang="en-US" b="1" dirty="0" err="1"/>
              <a:t>bo</a:t>
            </a:r>
            <a:r>
              <a:rPr lang="en-US" dirty="0"/>
              <a:t>(</a:t>
            </a:r>
            <a:r>
              <a:rPr lang="en-US" dirty="0" err="1"/>
              <a:t>rne</a:t>
            </a:r>
            <a:r>
              <a:rPr lang="en-US" dirty="0"/>
              <a:t>) </a:t>
            </a:r>
            <a:r>
              <a:rPr lang="en-US" b="1" dirty="0"/>
              <a:t>viruses</a:t>
            </a:r>
            <a:r>
              <a:rPr lang="en-US" dirty="0"/>
              <a:t>)</a:t>
            </a:r>
          </a:p>
          <a:p>
            <a:pPr marL="1428750" lvl="2" indent="-514350">
              <a:buFont typeface="+mj-lt"/>
              <a:buAutoNum type="arabicPeriod"/>
            </a:pPr>
            <a:r>
              <a:rPr lang="en-US" dirty="0"/>
              <a:t>Call back to the mosquito species and point out that only certain species vector certain pathogens</a:t>
            </a:r>
          </a:p>
          <a:p>
            <a:pPr marL="971550" lvl="1" indent="-514350">
              <a:buFont typeface="+mj-lt"/>
              <a:buAutoNum type="arabicPeriod"/>
            </a:pPr>
            <a:r>
              <a:rPr lang="en-US" dirty="0"/>
              <a:t>Transmission types: environmental, direct, and vector-borne</a:t>
            </a:r>
          </a:p>
          <a:p>
            <a:pPr marL="1428750" lvl="2" indent="-514350">
              <a:buFont typeface="+mj-lt"/>
              <a:buAutoNum type="arabicPeriod"/>
            </a:pPr>
            <a:r>
              <a:rPr lang="en-US" dirty="0"/>
              <a:t>What are the advantages and disadvantages of vector-borne transmission?</a:t>
            </a:r>
          </a:p>
          <a:p>
            <a:pPr marL="514350" indent="-514350">
              <a:buFont typeface="+mj-lt"/>
              <a:buAutoNum type="arabicPeriod"/>
            </a:pPr>
            <a:r>
              <a:rPr lang="en-US" dirty="0"/>
              <a:t>Where do mosquito-borne diseases come from?</a:t>
            </a:r>
          </a:p>
          <a:p>
            <a:pPr marL="971550" lvl="1" indent="-514350">
              <a:buFont typeface="+mj-lt"/>
              <a:buAutoNum type="arabicPeriod"/>
            </a:pPr>
            <a:r>
              <a:rPr lang="en-US" dirty="0"/>
              <a:t>Ancient guesses: “mal aria” – bad air</a:t>
            </a:r>
          </a:p>
          <a:p>
            <a:pPr marL="1428750" lvl="2" indent="-514350">
              <a:buFont typeface="+mj-lt"/>
              <a:buAutoNum type="arabicPeriod"/>
            </a:pPr>
            <a:r>
              <a:rPr lang="en-US" dirty="0"/>
              <a:t>Malaria is partially responsible for the rise and fall of Rome: the malaria-ridden swamps (Roman </a:t>
            </a:r>
            <a:r>
              <a:rPr lang="en-US" dirty="0" err="1"/>
              <a:t>Compagna</a:t>
            </a:r>
            <a:r>
              <a:rPr lang="en-US" dirty="0"/>
              <a:t>) surrounding Rome made it difficult to besiege. Later waves of epidemics may have caused depopulation of the city due to deaths and emigration.</a:t>
            </a:r>
          </a:p>
          <a:p>
            <a:pPr marL="971550" lvl="1" indent="-514350">
              <a:buFont typeface="+mj-lt"/>
              <a:buAutoNum type="arabicPeriod"/>
            </a:pPr>
            <a:r>
              <a:rPr lang="en-US" dirty="0"/>
              <a:t>Modern answers: Ronald Ross’ Nobel Prize(?) for discovering how malaria is transmitted (actually it was using avian malaria)</a:t>
            </a:r>
          </a:p>
          <a:p>
            <a:pPr marL="971550" lvl="1" indent="-514350">
              <a:buFont typeface="+mj-lt"/>
              <a:buAutoNum type="arabicPeriod"/>
            </a:pPr>
            <a:r>
              <a:rPr lang="en-US" dirty="0"/>
              <a:t>Where did malaria “come from”?</a:t>
            </a:r>
          </a:p>
          <a:p>
            <a:pPr marL="971550" lvl="1" indent="-514350">
              <a:buFont typeface="+mj-lt"/>
              <a:buAutoNum type="arabicPeriod"/>
            </a:pPr>
            <a:r>
              <a:rPr lang="en-US" dirty="0"/>
              <a:t>Where do emerging arboviruses “come from”?</a:t>
            </a:r>
          </a:p>
          <a:p>
            <a:pPr marL="971550" lvl="1" indent="-514350">
              <a:buFont typeface="+mj-lt"/>
              <a:buAutoNum type="arabicPeriod"/>
            </a:pPr>
            <a:endParaRPr lang="en-US" dirty="0"/>
          </a:p>
        </p:txBody>
      </p:sp>
    </p:spTree>
    <p:extLst>
      <p:ext uri="{BB962C8B-B14F-4D97-AF65-F5344CB8AC3E}">
        <p14:creationId xmlns:p14="http://schemas.microsoft.com/office/powerpoint/2010/main" val="3640092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9F6668-28AB-2ED9-E38C-27D4EC094AE7}"/>
              </a:ext>
            </a:extLst>
          </p:cNvPr>
          <p:cNvSpPr>
            <a:spLocks noGrp="1" noRot="1" noMove="1" noResize="1" noEditPoints="1" noAdjustHandles="1" noChangeArrowheads="1" noChangeShapeType="1"/>
          </p:cNvSpPr>
          <p:nvPr/>
        </p:nvSpPr>
        <p:spPr>
          <a:xfrm>
            <a:off x="1" y="1"/>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15E2DB6-0458-A8E1-DC32-EE27A9BBE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83" y="0"/>
            <a:ext cx="4601633" cy="6868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310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9F6668-28AB-2ED9-E38C-27D4EC094AE7}"/>
              </a:ext>
            </a:extLst>
          </p:cNvPr>
          <p:cNvSpPr/>
          <p:nvPr/>
        </p:nvSpPr>
        <p:spPr>
          <a:xfrm>
            <a:off x="1" y="1"/>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title="The Winged Scourge (1943) - Walt Disney Cartoon">
            <a:hlinkClick r:id="" action="ppaction://media"/>
            <a:extLst>
              <a:ext uri="{FF2B5EF4-FFF2-40B4-BE49-F238E27FC236}">
                <a16:creationId xmlns:a16="http://schemas.microsoft.com/office/drawing/2014/main" id="{EF35A8F1-6E6D-76C3-957A-7848DAB9F399}"/>
              </a:ext>
            </a:extLst>
          </p:cNvPr>
          <p:cNvPicPr>
            <a:picLocks noRot="1" noChangeAspect="1"/>
          </p:cNvPicPr>
          <p:nvPr>
            <a:videoFile r:link="rId1"/>
            <p:custDataLst>
              <p:tags r:id="rId2"/>
            </p:custDataLst>
          </p:nvPr>
        </p:nvPicPr>
        <p:blipFill>
          <a:blip r:embed="rId5"/>
          <a:stretch>
            <a:fillRect/>
          </a:stretch>
        </p:blipFill>
        <p:spPr>
          <a:xfrm>
            <a:off x="1526950" y="0"/>
            <a:ext cx="9138101" cy="6857862"/>
          </a:xfrm>
          <a:prstGeom prst="rect">
            <a:avLst/>
          </a:prstGeom>
        </p:spPr>
      </p:pic>
    </p:spTree>
    <p:extLst>
      <p:ext uri="{BB962C8B-B14F-4D97-AF65-F5344CB8AC3E}">
        <p14:creationId xmlns:p14="http://schemas.microsoft.com/office/powerpoint/2010/main" val="380544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7D35-B89A-C139-FF63-342A27797AFD}"/>
              </a:ext>
            </a:extLst>
          </p:cNvPr>
          <p:cNvSpPr>
            <a:spLocks noGrp="1"/>
          </p:cNvSpPr>
          <p:nvPr>
            <p:ph type="title"/>
          </p:nvPr>
        </p:nvSpPr>
        <p:spPr/>
        <p:txBody>
          <a:bodyPr/>
          <a:lstStyle/>
          <a:p>
            <a:r>
              <a:rPr lang="en-US" dirty="0"/>
              <a:t>Math: Outline</a:t>
            </a:r>
          </a:p>
        </p:txBody>
      </p:sp>
      <p:sp>
        <p:nvSpPr>
          <p:cNvPr id="3" name="Content Placeholder 2">
            <a:extLst>
              <a:ext uri="{FF2B5EF4-FFF2-40B4-BE49-F238E27FC236}">
                <a16:creationId xmlns:a16="http://schemas.microsoft.com/office/drawing/2014/main" id="{20FAADCF-F469-5EE0-E407-C0518A02875A}"/>
              </a:ext>
            </a:extLst>
          </p:cNvPr>
          <p:cNvSpPr>
            <a:spLocks noGrp="1"/>
          </p:cNvSpPr>
          <p:nvPr>
            <p:ph idx="1"/>
          </p:nvPr>
        </p:nvSpPr>
        <p:spPr/>
        <p:txBody>
          <a:bodyPr>
            <a:normAutofit fontScale="47500" lnSpcReduction="20000"/>
          </a:bodyPr>
          <a:lstStyle/>
          <a:p>
            <a:pPr marL="514350" indent="-514350">
              <a:buFont typeface="+mj-lt"/>
              <a:buAutoNum type="arabicPeriod"/>
            </a:pPr>
            <a:r>
              <a:rPr lang="en-US" dirty="0"/>
              <a:t>Set the scene: 19</a:t>
            </a:r>
            <a:r>
              <a:rPr lang="en-US" baseline="30000" dirty="0"/>
              <a:t>th</a:t>
            </a:r>
            <a:r>
              <a:rPr lang="en-US" dirty="0"/>
              <a:t> / early 20</a:t>
            </a:r>
            <a:r>
              <a:rPr lang="en-US" baseline="30000" dirty="0"/>
              <a:t>th</a:t>
            </a:r>
            <a:r>
              <a:rPr lang="en-US" dirty="0"/>
              <a:t> century India</a:t>
            </a:r>
          </a:p>
          <a:p>
            <a:pPr marL="971550" lvl="1" indent="-514350">
              <a:buFont typeface="+mj-lt"/>
              <a:buAutoNum type="arabicPeriod"/>
            </a:pPr>
            <a:r>
              <a:rPr lang="en-US" dirty="0"/>
              <a:t>Malaria is causing a lot of human misery and, unlike (insert other diseases which have treatments / preventions), there is no end in sight</a:t>
            </a:r>
          </a:p>
          <a:p>
            <a:pPr marL="971550" lvl="1" indent="-514350">
              <a:buFont typeface="+mj-lt"/>
              <a:buAutoNum type="arabicPeriod"/>
            </a:pPr>
            <a:r>
              <a:rPr lang="en-US" dirty="0"/>
              <a:t>Ronald Ross, who we heard of earlier, is tasked with reducing transmission and preventing outbreaks</a:t>
            </a:r>
          </a:p>
          <a:p>
            <a:pPr marL="971550" lvl="1" indent="-514350">
              <a:buFont typeface="+mj-lt"/>
              <a:buAutoNum type="arabicPeriod"/>
            </a:pPr>
            <a:r>
              <a:rPr lang="en-US" dirty="0"/>
              <a:t>After his discovery of mosquito-borne transmission, the common thought is that ending transmission will require complete elimination of mosquito populations – which is nearly impossible to do when they can breed in any standing water as small as a water bottle cap</a:t>
            </a:r>
          </a:p>
          <a:p>
            <a:pPr marL="971550" lvl="1" indent="-514350">
              <a:buFont typeface="+mj-lt"/>
              <a:buAutoNum type="arabicPeriod"/>
            </a:pPr>
            <a:r>
              <a:rPr lang="en-US" dirty="0"/>
              <a:t>Quinine and IPAs is a “fun” mention</a:t>
            </a:r>
          </a:p>
          <a:p>
            <a:pPr marL="514350" indent="-514350">
              <a:buFont typeface="+mj-lt"/>
              <a:buAutoNum type="arabicPeriod"/>
            </a:pPr>
            <a:r>
              <a:rPr lang="en-US" dirty="0"/>
              <a:t>Ross’ Model</a:t>
            </a:r>
          </a:p>
          <a:p>
            <a:pPr marL="971550" lvl="1" indent="-514350">
              <a:buFont typeface="+mj-lt"/>
              <a:buAutoNum type="arabicPeriod"/>
            </a:pPr>
            <a:r>
              <a:rPr lang="en-US" dirty="0"/>
              <a:t>Ross thought that there might be a way to break transmission chains without complete elimination – he developed a mathematical model to examine his hypothesis</a:t>
            </a:r>
          </a:p>
          <a:p>
            <a:pPr marL="971550" lvl="1" indent="-514350">
              <a:buFont typeface="+mj-lt"/>
              <a:buAutoNum type="arabicPeriod"/>
            </a:pPr>
            <a:r>
              <a:rPr lang="en-US" dirty="0"/>
              <a:t>Derive the model with a diagram (steal it from someone’s paper)</a:t>
            </a:r>
          </a:p>
          <a:p>
            <a:pPr marL="971550" lvl="1" indent="-514350">
              <a:buFont typeface="+mj-lt"/>
              <a:buAutoNum type="arabicPeriod"/>
            </a:pPr>
            <a:r>
              <a:rPr lang="en-US" dirty="0"/>
              <a:t>Do the basic analysis showing that I(t) </a:t>
            </a:r>
            <a:r>
              <a:rPr lang="en-US" dirty="0">
                <a:sym typeface="Wingdings" panose="05000000000000000000" pitchFamily="2" charset="2"/>
              </a:rPr>
              <a:t> 0 when R_0 &lt; 1</a:t>
            </a:r>
          </a:p>
          <a:p>
            <a:pPr marL="971550" lvl="1" indent="-514350">
              <a:buFont typeface="+mj-lt"/>
              <a:buAutoNum type="arabicPeriod"/>
            </a:pPr>
            <a:r>
              <a:rPr lang="en-US" dirty="0">
                <a:sym typeface="Wingdings" panose="05000000000000000000" pitchFamily="2" charset="2"/>
              </a:rPr>
              <a:t>Ross found that by reducing the availability of mosquito larval habitat (standing water) below a certain </a:t>
            </a:r>
            <a:r>
              <a:rPr lang="en-US" b="1" dirty="0">
                <a:sym typeface="Wingdings" panose="05000000000000000000" pitchFamily="2" charset="2"/>
              </a:rPr>
              <a:t>threshold</a:t>
            </a:r>
            <a:r>
              <a:rPr lang="en-US" dirty="0">
                <a:sym typeface="Wingdings" panose="05000000000000000000" pitchFamily="2" charset="2"/>
              </a:rPr>
              <a:t>, the transmission of malaria should eventually end</a:t>
            </a:r>
          </a:p>
          <a:p>
            <a:pPr marL="1428750" lvl="2" indent="-514350">
              <a:buFont typeface="+mj-lt"/>
              <a:buAutoNum type="arabicPeriod"/>
            </a:pPr>
            <a:r>
              <a:rPr lang="en-US" dirty="0">
                <a:sym typeface="Wingdings" panose="05000000000000000000" pitchFamily="2" charset="2"/>
              </a:rPr>
              <a:t>Caveats!</a:t>
            </a:r>
          </a:p>
          <a:p>
            <a:pPr marL="1428750" lvl="2" indent="-514350">
              <a:buFont typeface="+mj-lt"/>
              <a:buAutoNum type="arabicPeriod"/>
            </a:pPr>
            <a:r>
              <a:rPr lang="en-US" dirty="0">
                <a:sym typeface="Wingdings" panose="05000000000000000000" pitchFamily="2" charset="2"/>
              </a:rPr>
              <a:t>But this argument got him the resources he needed to </a:t>
            </a:r>
            <a:r>
              <a:rPr lang="en-US" b="1" dirty="0">
                <a:sym typeface="Wingdings" panose="05000000000000000000" pitchFamily="2" charset="2"/>
              </a:rPr>
              <a:t>do something </a:t>
            </a:r>
            <a:r>
              <a:rPr lang="en-US" dirty="0">
                <a:sym typeface="Wingdings" panose="05000000000000000000" pitchFamily="2" charset="2"/>
              </a:rPr>
              <a:t>about his problem. Even if the predictions weren’t quite accurate, it’s believable that his intervention would have a meaningful impact based on our understanding of the </a:t>
            </a:r>
            <a:r>
              <a:rPr lang="en-US" b="1" dirty="0">
                <a:sym typeface="Wingdings" panose="05000000000000000000" pitchFamily="2" charset="2"/>
              </a:rPr>
              <a:t>mechanisms</a:t>
            </a:r>
            <a:r>
              <a:rPr lang="en-US" dirty="0">
                <a:sym typeface="Wingdings" panose="05000000000000000000" pitchFamily="2" charset="2"/>
              </a:rPr>
              <a:t> and </a:t>
            </a:r>
            <a:r>
              <a:rPr lang="en-US" b="1" dirty="0">
                <a:sym typeface="Wingdings" panose="05000000000000000000" pitchFamily="2" charset="2"/>
              </a:rPr>
              <a:t>drivers </a:t>
            </a:r>
            <a:r>
              <a:rPr lang="en-US" dirty="0">
                <a:sym typeface="Wingdings" panose="05000000000000000000" pitchFamily="2" charset="2"/>
              </a:rPr>
              <a:t>of transmission.</a:t>
            </a:r>
          </a:p>
          <a:p>
            <a:pPr marL="971550" lvl="1" indent="-514350">
              <a:buFont typeface="+mj-lt"/>
              <a:buAutoNum type="arabicPeriod"/>
            </a:pPr>
            <a:r>
              <a:rPr lang="en-US" dirty="0">
                <a:sym typeface="Wingdings" panose="05000000000000000000" pitchFamily="2" charset="2"/>
              </a:rPr>
              <a:t>These interventions – developed directly from Ross’ model’s predictions – were effective at all but eliminating malaria in region of India (double-check)</a:t>
            </a:r>
          </a:p>
          <a:p>
            <a:pPr marL="514350" indent="-514350">
              <a:buFont typeface="+mj-lt"/>
              <a:buAutoNum type="arabicPeriod"/>
            </a:pPr>
            <a:r>
              <a:rPr lang="en-US" dirty="0">
                <a:sym typeface="Wingdings" panose="05000000000000000000" pitchFamily="2" charset="2"/>
              </a:rPr>
              <a:t>Mathematical techniques</a:t>
            </a:r>
          </a:p>
          <a:p>
            <a:pPr marL="971550" lvl="1" indent="-514350">
              <a:buFont typeface="+mj-lt"/>
              <a:buAutoNum type="arabicPeriod"/>
            </a:pPr>
            <a:r>
              <a:rPr lang="en-US" dirty="0">
                <a:sym typeface="Wingdings" panose="05000000000000000000" pitchFamily="2" charset="2"/>
              </a:rPr>
              <a:t>Derive the general SIR-SEI model.</a:t>
            </a:r>
          </a:p>
          <a:p>
            <a:pPr marL="971550" lvl="1" indent="-514350">
              <a:buFont typeface="+mj-lt"/>
              <a:buAutoNum type="arabicPeriod"/>
            </a:pPr>
            <a:r>
              <a:rPr lang="en-US" dirty="0">
                <a:sym typeface="Wingdings" panose="05000000000000000000" pitchFamily="2" charset="2"/>
              </a:rPr>
              <a:t>Do the threshold analysis on the board</a:t>
            </a:r>
          </a:p>
          <a:p>
            <a:pPr marL="971550" lvl="1" indent="-514350">
              <a:buFont typeface="+mj-lt"/>
              <a:buAutoNum type="arabicPeriod"/>
            </a:pPr>
            <a:r>
              <a:rPr lang="en-US" dirty="0">
                <a:sym typeface="Wingdings" panose="05000000000000000000" pitchFamily="2" charset="2"/>
              </a:rPr>
              <a:t>Show how flexible this framework is</a:t>
            </a:r>
          </a:p>
          <a:p>
            <a:pPr marL="1428750" lvl="2" indent="-514350">
              <a:buFont typeface="+mj-lt"/>
              <a:buAutoNum type="arabicPeriod"/>
            </a:pPr>
            <a:r>
              <a:rPr lang="en-US" dirty="0">
                <a:sym typeface="Wingdings" panose="05000000000000000000" pitchFamily="2" charset="2"/>
              </a:rPr>
              <a:t>SI(SRS)-S(E)I etc.</a:t>
            </a:r>
          </a:p>
          <a:p>
            <a:pPr marL="1428750" lvl="2" indent="-514350">
              <a:buFont typeface="+mj-lt"/>
              <a:buAutoNum type="arabicPeriod"/>
            </a:pPr>
            <a:r>
              <a:rPr lang="en-US" dirty="0">
                <a:sym typeface="Wingdings" panose="05000000000000000000" pitchFamily="2" charset="2"/>
              </a:rPr>
              <a:t>Consider introducing the innovations of Macdonald and others (what will this add?)</a:t>
            </a:r>
          </a:p>
          <a:p>
            <a:pPr marL="971550" lvl="1" indent="-514350">
              <a:buFont typeface="+mj-lt"/>
              <a:buAutoNum type="arabicPeriod"/>
            </a:pPr>
            <a:endParaRPr lang="en-US" dirty="0">
              <a:sym typeface="Wingdings" panose="05000000000000000000" pitchFamily="2" charset="2"/>
            </a:endParaRPr>
          </a:p>
        </p:txBody>
      </p:sp>
    </p:spTree>
    <p:extLst>
      <p:ext uri="{BB962C8B-B14F-4D97-AF65-F5344CB8AC3E}">
        <p14:creationId xmlns:p14="http://schemas.microsoft.com/office/powerpoint/2010/main" val="3071598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FF8AE-C874-F0E6-E661-73C7B06C3C5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8415320-8361-00E0-2A9A-6DC3AE2333BB}"/>
              </a:ext>
            </a:extLst>
          </p:cNvPr>
          <p:cNvSpPr>
            <a:spLocks noGrp="1"/>
          </p:cNvSpPr>
          <p:nvPr>
            <p:ph type="body" idx="1"/>
          </p:nvPr>
        </p:nvSpPr>
        <p:spPr/>
        <p:txBody>
          <a:bodyPr/>
          <a:lstStyle/>
          <a:p>
            <a:r>
              <a:rPr lang="en-US" dirty="0"/>
              <a:t>2. How mathematics and mosquito-borne diseases met</a:t>
            </a:r>
          </a:p>
        </p:txBody>
      </p:sp>
    </p:spTree>
    <p:extLst>
      <p:ext uri="{BB962C8B-B14F-4D97-AF65-F5344CB8AC3E}">
        <p14:creationId xmlns:p14="http://schemas.microsoft.com/office/powerpoint/2010/main" val="755242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163CA-37DB-8CF2-F292-116D76D710B7}"/>
              </a:ext>
            </a:extLst>
          </p:cNvPr>
          <p:cNvSpPr>
            <a:spLocks noGrp="1"/>
          </p:cNvSpPr>
          <p:nvPr>
            <p:ph type="title"/>
          </p:nvPr>
        </p:nvSpPr>
        <p:spPr/>
        <p:txBody>
          <a:bodyPr/>
          <a:lstStyle/>
          <a:p>
            <a:r>
              <a:rPr lang="en-US" dirty="0"/>
              <a:t>Introduction: Outline</a:t>
            </a:r>
          </a:p>
        </p:txBody>
      </p:sp>
      <p:sp>
        <p:nvSpPr>
          <p:cNvPr id="3" name="Content Placeholder 2">
            <a:extLst>
              <a:ext uri="{FF2B5EF4-FFF2-40B4-BE49-F238E27FC236}">
                <a16:creationId xmlns:a16="http://schemas.microsoft.com/office/drawing/2014/main" id="{4560E564-38D0-1BB6-61AB-2FD009312DC6}"/>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Mosquito-borne diseases are one of humanity’s oldest AND newest problems</a:t>
            </a:r>
          </a:p>
          <a:p>
            <a:pPr marL="971550" lvl="1" indent="-514350">
              <a:buFont typeface="+mj-lt"/>
              <a:buAutoNum type="arabicPeriod"/>
            </a:pPr>
            <a:r>
              <a:rPr lang="en-US" dirty="0"/>
              <a:t>We co-evolved with malaria – it continues to kill 100s of thousands of people, particularly children under 5 in Africa</a:t>
            </a:r>
          </a:p>
          <a:p>
            <a:pPr marL="971550" lvl="1" indent="-514350">
              <a:buFont typeface="+mj-lt"/>
              <a:buAutoNum type="arabicPeriod"/>
            </a:pPr>
            <a:r>
              <a:rPr lang="en-US" dirty="0"/>
              <a:t>Over 25% of emerging infectious diseases – those which… – are zoonotic mosquito-borne diseases</a:t>
            </a:r>
          </a:p>
          <a:p>
            <a:pPr marL="514350" indent="-514350">
              <a:buFont typeface="+mj-lt"/>
              <a:buAutoNum type="arabicPeriod"/>
            </a:pPr>
            <a:r>
              <a:rPr lang="en-US" dirty="0"/>
              <a:t>Despite massive advances in science and technology, these diseases continue to threaten global public health</a:t>
            </a:r>
          </a:p>
          <a:p>
            <a:pPr marL="514350" indent="-514350">
              <a:buFont typeface="+mj-lt"/>
              <a:buAutoNum type="arabicPeriod"/>
            </a:pPr>
            <a:r>
              <a:rPr lang="en-US" dirty="0"/>
              <a:t>But progress has been continual and there is hope for significant strides in the near future</a:t>
            </a:r>
          </a:p>
          <a:p>
            <a:pPr marL="514350" indent="-514350">
              <a:buFont typeface="+mj-lt"/>
              <a:buAutoNum type="arabicPeriod"/>
            </a:pPr>
            <a:r>
              <a:rPr lang="en-US" dirty="0"/>
              <a:t>I’ll tell you the story of the battle against mosquito-borne diseases over the past century and show you how mathematics have contributed to progress</a:t>
            </a:r>
          </a:p>
        </p:txBody>
      </p:sp>
    </p:spTree>
    <p:extLst>
      <p:ext uri="{BB962C8B-B14F-4D97-AF65-F5344CB8AC3E}">
        <p14:creationId xmlns:p14="http://schemas.microsoft.com/office/powerpoint/2010/main" val="349469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BB81-579A-9266-A3F5-9C75445ECBA4}"/>
              </a:ext>
            </a:extLst>
          </p:cNvPr>
          <p:cNvSpPr>
            <a:spLocks noGrp="1"/>
          </p:cNvSpPr>
          <p:nvPr>
            <p:ph type="title"/>
          </p:nvPr>
        </p:nvSpPr>
        <p:spPr/>
        <p:txBody>
          <a:bodyPr/>
          <a:lstStyle/>
          <a:p>
            <a:r>
              <a:rPr lang="en-US" dirty="0"/>
              <a:t>The start of malariology</a:t>
            </a:r>
          </a:p>
        </p:txBody>
      </p:sp>
      <p:sp>
        <p:nvSpPr>
          <p:cNvPr id="4" name="Content Placeholder 3">
            <a:extLst>
              <a:ext uri="{FF2B5EF4-FFF2-40B4-BE49-F238E27FC236}">
                <a16:creationId xmlns:a16="http://schemas.microsoft.com/office/drawing/2014/main" id="{D3F9F735-9CF3-C427-4F05-5CBFAE466AB9}"/>
              </a:ext>
            </a:extLst>
          </p:cNvPr>
          <p:cNvSpPr>
            <a:spLocks noGrp="1"/>
          </p:cNvSpPr>
          <p:nvPr>
            <p:ph sz="half" idx="1"/>
          </p:nvPr>
        </p:nvSpPr>
        <p:spPr/>
        <p:txBody>
          <a:bodyPr>
            <a:normAutofit lnSpcReduction="10000"/>
          </a:bodyPr>
          <a:lstStyle/>
          <a:p>
            <a:pPr marL="0" indent="0">
              <a:buNone/>
            </a:pPr>
            <a:r>
              <a:rPr lang="en-US" sz="2400" dirty="0"/>
              <a:t>Malaria is partially responsible for the rise </a:t>
            </a:r>
            <a:r>
              <a:rPr lang="en-US" sz="2400" i="1" dirty="0"/>
              <a:t>and</a:t>
            </a:r>
            <a:r>
              <a:rPr lang="en-US" sz="2400" dirty="0"/>
              <a:t> fall of Rome: </a:t>
            </a:r>
          </a:p>
          <a:p>
            <a:pPr lvl="1"/>
            <a:r>
              <a:rPr lang="en-US" sz="2000" dirty="0"/>
              <a:t>Malarious swamps surrounding Rome made it difficult to besiege</a:t>
            </a:r>
          </a:p>
          <a:p>
            <a:pPr lvl="1"/>
            <a:r>
              <a:rPr lang="en-US" sz="2000" dirty="0"/>
              <a:t>Later, waves of epidemics depopulated of the city due to deaths and emigration</a:t>
            </a:r>
          </a:p>
          <a:p>
            <a:pPr marL="0" indent="0">
              <a:buNone/>
            </a:pPr>
            <a:r>
              <a:rPr lang="en-US" sz="2400" dirty="0"/>
              <a:t>Where does malaria come from?</a:t>
            </a:r>
          </a:p>
          <a:p>
            <a:pPr lvl="1"/>
            <a:r>
              <a:rPr lang="en-US" sz="2000" dirty="0"/>
              <a:t>“mal aria” – bad air</a:t>
            </a:r>
          </a:p>
          <a:p>
            <a:pPr marL="0" indent="0">
              <a:buNone/>
            </a:pPr>
            <a:r>
              <a:rPr lang="en-US" sz="2400" dirty="0"/>
              <a:t>Malaria – “the king of diseases” – has plagued India as far as back as1500 BCE</a:t>
            </a:r>
          </a:p>
          <a:p>
            <a:pPr lvl="1"/>
            <a:r>
              <a:rPr lang="en-US" sz="2000" dirty="0"/>
              <a:t>“Gin and tonic” – quinine was a sometimes-effective treatment of malaria</a:t>
            </a:r>
          </a:p>
          <a:p>
            <a:pPr marL="0" indent="0">
              <a:buNone/>
            </a:pPr>
            <a:endParaRPr lang="en-US" sz="2400" dirty="0"/>
          </a:p>
        </p:txBody>
      </p:sp>
      <p:pic>
        <p:nvPicPr>
          <p:cNvPr id="4098" name="Picture 2" descr="r/shittymoviedetails - In Gladiator (2000) when Russel Crow ask &quot;Are you not entertained?&quot;, He's actually directly asking the audience if they liked the movie because he knew everyone involved in the production tried their best.">
            <a:extLst>
              <a:ext uri="{FF2B5EF4-FFF2-40B4-BE49-F238E27FC236}">
                <a16:creationId xmlns:a16="http://schemas.microsoft.com/office/drawing/2014/main" id="{9017C198-75EE-9F1F-71F2-2AB8949DFF2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52822" y="3470212"/>
            <a:ext cx="5181600" cy="2868385"/>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66F501CE-C633-7A05-41EA-64237B9D0F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475029" flipH="1">
            <a:off x="7629531" y="4584451"/>
            <a:ext cx="458564" cy="417040"/>
          </a:xfrm>
          <a:prstGeom prst="rect">
            <a:avLst/>
          </a:prstGeom>
        </p:spPr>
      </p:pic>
      <p:sp>
        <p:nvSpPr>
          <p:cNvPr id="10" name="TextBox 9">
            <a:extLst>
              <a:ext uri="{FF2B5EF4-FFF2-40B4-BE49-F238E27FC236}">
                <a16:creationId xmlns:a16="http://schemas.microsoft.com/office/drawing/2014/main" id="{3F305170-19FE-7739-01EF-093672E66CFE}"/>
              </a:ext>
            </a:extLst>
          </p:cNvPr>
          <p:cNvSpPr txBox="1"/>
          <p:nvPr/>
        </p:nvSpPr>
        <p:spPr>
          <a:xfrm>
            <a:off x="6352822" y="2098524"/>
            <a:ext cx="5082822" cy="707886"/>
          </a:xfrm>
          <a:prstGeom prst="rect">
            <a:avLst/>
          </a:prstGeom>
          <a:noFill/>
        </p:spPr>
        <p:txBody>
          <a:bodyPr wrap="square">
            <a:spAutoFit/>
          </a:bodyPr>
          <a:lstStyle/>
          <a:p>
            <a:pPr marL="0" indent="0">
              <a:buNone/>
            </a:pPr>
            <a:r>
              <a:rPr lang="en-US" sz="2000" b="1" dirty="0"/>
              <a:t>When was it discovered that malaria is transmitted by mosquitoes?</a:t>
            </a:r>
          </a:p>
        </p:txBody>
      </p:sp>
    </p:spTree>
    <p:extLst>
      <p:ext uri="{BB962C8B-B14F-4D97-AF65-F5344CB8AC3E}">
        <p14:creationId xmlns:p14="http://schemas.microsoft.com/office/powerpoint/2010/main" val="398329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8E51-0402-F9C0-66DD-FB4947C5FE76}"/>
              </a:ext>
            </a:extLst>
          </p:cNvPr>
          <p:cNvSpPr>
            <a:spLocks noGrp="1"/>
          </p:cNvSpPr>
          <p:nvPr>
            <p:ph type="title"/>
          </p:nvPr>
        </p:nvSpPr>
        <p:spPr/>
        <p:txBody>
          <a:bodyPr>
            <a:normAutofit/>
          </a:bodyPr>
          <a:lstStyle/>
          <a:p>
            <a:r>
              <a:rPr lang="en-US" dirty="0"/>
              <a:t>Ronald Ross: identifying the enemy</a:t>
            </a:r>
          </a:p>
        </p:txBody>
      </p:sp>
      <p:pic>
        <p:nvPicPr>
          <p:cNvPr id="15" name="Picture 14">
            <a:extLst>
              <a:ext uri="{FF2B5EF4-FFF2-40B4-BE49-F238E27FC236}">
                <a16:creationId xmlns:a16="http://schemas.microsoft.com/office/drawing/2014/main" id="{D2987801-6622-A886-6356-1764943F7FDE}"/>
              </a:ext>
            </a:extLst>
          </p:cNvPr>
          <p:cNvPicPr>
            <a:picLocks noChangeAspect="1"/>
          </p:cNvPicPr>
          <p:nvPr/>
        </p:nvPicPr>
        <p:blipFill>
          <a:blip r:embed="rId2"/>
          <a:stretch>
            <a:fillRect/>
          </a:stretch>
        </p:blipFill>
        <p:spPr>
          <a:xfrm>
            <a:off x="742244" y="1457143"/>
            <a:ext cx="5224725" cy="5035732"/>
          </a:xfrm>
          <a:prstGeom prst="rect">
            <a:avLst/>
          </a:prstGeom>
        </p:spPr>
      </p:pic>
      <p:sp>
        <p:nvSpPr>
          <p:cNvPr id="3" name="Content Placeholder 2">
            <a:extLst>
              <a:ext uri="{FF2B5EF4-FFF2-40B4-BE49-F238E27FC236}">
                <a16:creationId xmlns:a16="http://schemas.microsoft.com/office/drawing/2014/main" id="{3508227B-107F-2EB8-45A3-1B69243CBA8D}"/>
              </a:ext>
            </a:extLst>
          </p:cNvPr>
          <p:cNvSpPr>
            <a:spLocks noGrp="1"/>
          </p:cNvSpPr>
          <p:nvPr>
            <p:ph sz="half" idx="1"/>
          </p:nvPr>
        </p:nvSpPr>
        <p:spPr>
          <a:xfrm>
            <a:off x="6571147" y="1731783"/>
            <a:ext cx="5181600" cy="4351338"/>
          </a:xfrm>
        </p:spPr>
        <p:txBody>
          <a:bodyPr>
            <a:normAutofit/>
          </a:bodyPr>
          <a:lstStyle/>
          <a:p>
            <a:r>
              <a:rPr lang="en-US" sz="2400" dirty="0"/>
              <a:t>1897:</a:t>
            </a:r>
            <a:br>
              <a:rPr lang="en-US" sz="2400" dirty="0"/>
            </a:br>
            <a:r>
              <a:rPr lang="en-US" sz="2400" dirty="0"/>
              <a:t>Ronald Ross, a British surgeon stationed in India, discovered that mosquitoes could become infected with malaria parasites</a:t>
            </a:r>
          </a:p>
          <a:p>
            <a:endParaRPr lang="en-US" sz="2400" dirty="0"/>
          </a:p>
          <a:p>
            <a:r>
              <a:rPr lang="en-US" sz="2400" dirty="0"/>
              <a:t>1898</a:t>
            </a:r>
            <a:br>
              <a:rPr lang="en-US" sz="2400" dirty="0"/>
            </a:br>
            <a:r>
              <a:rPr lang="en-US" sz="2400" dirty="0"/>
              <a:t>Ross discovered that (avian) malaria was transmitted by (</a:t>
            </a:r>
            <a:r>
              <a:rPr lang="en-US" sz="2400" i="1" dirty="0"/>
              <a:t>Culex</a:t>
            </a:r>
            <a:r>
              <a:rPr lang="en-US" sz="2400" dirty="0"/>
              <a:t>) mosquitoes</a:t>
            </a:r>
          </a:p>
          <a:p>
            <a:pPr lvl="1"/>
            <a:r>
              <a:rPr lang="en-US" sz="2000" dirty="0"/>
              <a:t>For this work, he received the Nobel Prize for Medicine in 1902</a:t>
            </a:r>
          </a:p>
          <a:p>
            <a:endParaRPr lang="en-US" sz="2000" dirty="0"/>
          </a:p>
        </p:txBody>
      </p:sp>
    </p:spTree>
    <p:extLst>
      <p:ext uri="{BB962C8B-B14F-4D97-AF65-F5344CB8AC3E}">
        <p14:creationId xmlns:p14="http://schemas.microsoft.com/office/powerpoint/2010/main" val="22629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E9772-0F28-A57F-2D9E-584262154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E201E-104F-EE03-8DC9-FB64B27D7AF1}"/>
              </a:ext>
            </a:extLst>
          </p:cNvPr>
          <p:cNvSpPr>
            <a:spLocks noGrp="1"/>
          </p:cNvSpPr>
          <p:nvPr>
            <p:ph type="title"/>
          </p:nvPr>
        </p:nvSpPr>
        <p:spPr/>
        <p:txBody>
          <a:bodyPr/>
          <a:lstStyle/>
          <a:p>
            <a:r>
              <a:rPr lang="en-US" dirty="0"/>
              <a:t>Modeling malaria</a:t>
            </a:r>
          </a:p>
        </p:txBody>
      </p:sp>
      <p:sp>
        <p:nvSpPr>
          <p:cNvPr id="5" name="Content Placeholder 4">
            <a:extLst>
              <a:ext uri="{FF2B5EF4-FFF2-40B4-BE49-F238E27FC236}">
                <a16:creationId xmlns:a16="http://schemas.microsoft.com/office/drawing/2014/main" id="{9BB31504-6034-6C0D-AA30-73308EDA418F}"/>
              </a:ext>
            </a:extLst>
          </p:cNvPr>
          <p:cNvSpPr>
            <a:spLocks noGrp="1"/>
          </p:cNvSpPr>
          <p:nvPr>
            <p:ph sz="half" idx="2"/>
          </p:nvPr>
        </p:nvSpPr>
        <p:spPr/>
        <p:txBody>
          <a:bodyPr>
            <a:normAutofit lnSpcReduction="10000"/>
          </a:bodyPr>
          <a:lstStyle/>
          <a:p>
            <a:r>
              <a:rPr lang="en-US" sz="2400" dirty="0"/>
              <a:t>With the culprit identified, Ross tried to develop new methods to control malaria</a:t>
            </a:r>
          </a:p>
          <a:p>
            <a:endParaRPr lang="en-US" sz="2400" dirty="0"/>
          </a:p>
          <a:p>
            <a:r>
              <a:rPr lang="en-US" sz="2400" dirty="0"/>
              <a:t>Unlike his peers, he suspected malaria could be stopped </a:t>
            </a:r>
            <a:r>
              <a:rPr lang="en-US" sz="2400" i="1" dirty="0"/>
              <a:t>without</a:t>
            </a:r>
            <a:r>
              <a:rPr lang="en-US" sz="2400" dirty="0"/>
              <a:t> eliminating every single mosquito</a:t>
            </a:r>
          </a:p>
          <a:p>
            <a:endParaRPr lang="en-US" sz="2400" dirty="0"/>
          </a:p>
          <a:p>
            <a:r>
              <a:rPr lang="en-US" sz="2400" dirty="0"/>
              <a:t>With the help of mathematician Hilda Hudson, Ross developed the first mathematical models of malaria</a:t>
            </a:r>
          </a:p>
        </p:txBody>
      </p:sp>
      <p:pic>
        <p:nvPicPr>
          <p:cNvPr id="16" name="Picture 4" descr="undefined">
            <a:extLst>
              <a:ext uri="{FF2B5EF4-FFF2-40B4-BE49-F238E27FC236}">
                <a16:creationId xmlns:a16="http://schemas.microsoft.com/office/drawing/2014/main" id="{6CB30E20-7BDC-8AFD-B69F-9CB2FD56A60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72839" y="1825625"/>
            <a:ext cx="2478636" cy="35196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69D6700-0C04-E362-DFEB-D254CA0C1149}"/>
              </a:ext>
            </a:extLst>
          </p:cNvPr>
          <p:cNvSpPr txBox="1"/>
          <p:nvPr/>
        </p:nvSpPr>
        <p:spPr>
          <a:xfrm>
            <a:off x="565266" y="5480226"/>
            <a:ext cx="2093783" cy="584775"/>
          </a:xfrm>
          <a:prstGeom prst="rect">
            <a:avLst/>
          </a:prstGeom>
          <a:noFill/>
        </p:spPr>
        <p:txBody>
          <a:bodyPr wrap="square">
            <a:spAutoFit/>
          </a:bodyPr>
          <a:lstStyle/>
          <a:p>
            <a:r>
              <a:rPr lang="en-US" sz="1600" dirty="0"/>
              <a:t>Sir </a:t>
            </a:r>
            <a:r>
              <a:rPr lang="en-US" sz="1600" b="1" dirty="0"/>
              <a:t>Ronald Ross </a:t>
            </a:r>
          </a:p>
          <a:p>
            <a:r>
              <a:rPr lang="en-US" sz="1600" dirty="0"/>
              <a:t>KCB KCMG FRS FRCS</a:t>
            </a:r>
          </a:p>
        </p:txBody>
      </p:sp>
      <p:pic>
        <p:nvPicPr>
          <p:cNvPr id="18" name="Picture 6">
            <a:extLst>
              <a:ext uri="{FF2B5EF4-FFF2-40B4-BE49-F238E27FC236}">
                <a16:creationId xmlns:a16="http://schemas.microsoft.com/office/drawing/2014/main" id="{7019636C-D36A-4492-416B-A122ECA37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423" y="2032882"/>
            <a:ext cx="2505075" cy="310515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0204EA6-4D37-CFDC-4F9A-E6D8C6366878}"/>
              </a:ext>
            </a:extLst>
          </p:cNvPr>
          <p:cNvSpPr txBox="1"/>
          <p:nvPr/>
        </p:nvSpPr>
        <p:spPr>
          <a:xfrm>
            <a:off x="3344047" y="5480226"/>
            <a:ext cx="2505076" cy="584775"/>
          </a:xfrm>
          <a:prstGeom prst="rect">
            <a:avLst/>
          </a:prstGeom>
          <a:noFill/>
        </p:spPr>
        <p:txBody>
          <a:bodyPr wrap="square">
            <a:spAutoFit/>
          </a:bodyPr>
          <a:lstStyle/>
          <a:p>
            <a:r>
              <a:rPr lang="en-US" sz="1600" dirty="0"/>
              <a:t>Dr. </a:t>
            </a:r>
            <a:r>
              <a:rPr lang="en-US" sz="1600" b="1" dirty="0"/>
              <a:t>Hilda Phoebe Hudson</a:t>
            </a:r>
          </a:p>
          <a:p>
            <a:r>
              <a:rPr lang="en-US" sz="1600" dirty="0"/>
              <a:t>OBE</a:t>
            </a:r>
          </a:p>
        </p:txBody>
      </p:sp>
    </p:spTree>
    <p:extLst>
      <p:ext uri="{BB962C8B-B14F-4D97-AF65-F5344CB8AC3E}">
        <p14:creationId xmlns:p14="http://schemas.microsoft.com/office/powerpoint/2010/main" val="768082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77CC84-21A8-DB31-9867-51C546D78D87}"/>
              </a:ext>
            </a:extLst>
          </p:cNvPr>
          <p:cNvSpPr txBox="1"/>
          <p:nvPr/>
        </p:nvSpPr>
        <p:spPr>
          <a:xfrm>
            <a:off x="304799" y="420850"/>
            <a:ext cx="6237111" cy="1015663"/>
          </a:xfrm>
          <a:prstGeom prst="rect">
            <a:avLst/>
          </a:prstGeom>
          <a:noFill/>
        </p:spPr>
        <p:txBody>
          <a:bodyPr wrap="square">
            <a:spAutoFit/>
          </a:bodyPr>
          <a:lstStyle/>
          <a:p>
            <a:pPr marL="0" indent="0">
              <a:buNone/>
            </a:pPr>
            <a:r>
              <a:rPr lang="en-US" sz="2000" dirty="0"/>
              <a:t>The model works by subdividing the human and mosquito populations into:</a:t>
            </a:r>
          </a:p>
          <a:p>
            <a:pPr marL="0" indent="0">
              <a:buNone/>
            </a:pPr>
            <a:endParaRPr lang="en-US" sz="2000" dirty="0"/>
          </a:p>
        </p:txBody>
      </p:sp>
      <p:graphicFrame>
        <p:nvGraphicFramePr>
          <p:cNvPr id="6" name="Table 5">
            <a:extLst>
              <a:ext uri="{FF2B5EF4-FFF2-40B4-BE49-F238E27FC236}">
                <a16:creationId xmlns:a16="http://schemas.microsoft.com/office/drawing/2014/main" id="{6C160281-2174-44D8-300A-D7E6703F9B75}"/>
              </a:ext>
            </a:extLst>
          </p:cNvPr>
          <p:cNvGraphicFramePr>
            <a:graphicFrameLocks noGrp="1"/>
          </p:cNvGraphicFramePr>
          <p:nvPr>
            <p:extLst>
              <p:ext uri="{D42A27DB-BD31-4B8C-83A1-F6EECF244321}">
                <p14:modId xmlns:p14="http://schemas.microsoft.com/office/powerpoint/2010/main" val="732495746"/>
              </p:ext>
            </p:extLst>
          </p:nvPr>
        </p:nvGraphicFramePr>
        <p:xfrm>
          <a:off x="745066" y="1344180"/>
          <a:ext cx="6728178" cy="1584960"/>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370840">
                <a:tc>
                  <a:txBody>
                    <a:bodyPr/>
                    <a:lstStyle/>
                    <a:p>
                      <a:pPr algn="r"/>
                      <a:r>
                        <a:rPr lang="en-US" sz="2000" b="1" i="1" dirty="0"/>
                        <a:t>S</a:t>
                      </a:r>
                      <a:r>
                        <a:rPr lang="en-US" sz="2000" i="1" dirty="0"/>
                        <a:t>usceptible</a:t>
                      </a:r>
                    </a:p>
                  </a:txBody>
                  <a:tcPr>
                    <a:noFill/>
                  </a:tcPr>
                </a:tc>
                <a:tc>
                  <a:txBody>
                    <a:bodyPr/>
                    <a:lstStyle/>
                    <a:p>
                      <a:r>
                        <a:rPr lang="en-US" sz="2000" i="0" dirty="0"/>
                        <a:t>Uninfected but able to become infected</a:t>
                      </a:r>
                    </a:p>
                  </a:txBody>
                  <a:tcPr>
                    <a:noFill/>
                  </a:tcPr>
                </a:tc>
                <a:extLst>
                  <a:ext uri="{0D108BD9-81ED-4DB2-BD59-A6C34878D82A}">
                    <a16:rowId xmlns:a16="http://schemas.microsoft.com/office/drawing/2014/main" val="3658073542"/>
                  </a:ext>
                </a:extLst>
              </a:tr>
              <a:tr h="370840">
                <a:tc>
                  <a:txBody>
                    <a:bodyPr/>
                    <a:lstStyle/>
                    <a:p>
                      <a:pPr algn="r"/>
                      <a:r>
                        <a:rPr lang="en-US" sz="2000" b="1" i="1" dirty="0"/>
                        <a:t>E</a:t>
                      </a:r>
                      <a:r>
                        <a:rPr lang="en-US" sz="2000" i="1" dirty="0"/>
                        <a:t>xposed </a:t>
                      </a:r>
                    </a:p>
                  </a:txBody>
                  <a:tcPr>
                    <a:noFill/>
                  </a:tcPr>
                </a:tc>
                <a:tc>
                  <a:txBody>
                    <a:bodyPr/>
                    <a:lstStyle/>
                    <a:p>
                      <a:r>
                        <a:rPr lang="en-US" sz="2000" i="0" dirty="0"/>
                        <a:t>Infected but not infectious</a:t>
                      </a:r>
                    </a:p>
                  </a:txBody>
                  <a:tcPr>
                    <a:noFill/>
                  </a:tcPr>
                </a:tc>
                <a:extLst>
                  <a:ext uri="{0D108BD9-81ED-4DB2-BD59-A6C34878D82A}">
                    <a16:rowId xmlns:a16="http://schemas.microsoft.com/office/drawing/2014/main" val="391356886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I</a:t>
                      </a:r>
                      <a:r>
                        <a:rPr lang="en-US" sz="2000" i="1" dirty="0"/>
                        <a:t>nfectious</a:t>
                      </a:r>
                    </a:p>
                  </a:txBody>
                  <a:tcPr>
                    <a:noFill/>
                  </a:tcPr>
                </a:tc>
                <a:tc>
                  <a:txBody>
                    <a:bodyPr/>
                    <a:lstStyle/>
                    <a:p>
                      <a:r>
                        <a:rPr lang="en-US" sz="2000" dirty="0"/>
                        <a:t>Infected and capable of transmitting</a:t>
                      </a:r>
                    </a:p>
                  </a:txBody>
                  <a:tcPr>
                    <a:noFill/>
                  </a:tcPr>
                </a:tc>
                <a:extLst>
                  <a:ext uri="{0D108BD9-81ED-4DB2-BD59-A6C34878D82A}">
                    <a16:rowId xmlns:a16="http://schemas.microsoft.com/office/drawing/2014/main" val="366245886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R</a:t>
                      </a:r>
                      <a:r>
                        <a:rPr lang="en-US" sz="2000" i="1" dirty="0"/>
                        <a:t>ecovered</a:t>
                      </a:r>
                    </a:p>
                  </a:txBody>
                  <a:tcPr>
                    <a:noFill/>
                  </a:tcPr>
                </a:tc>
                <a:tc>
                  <a:txBody>
                    <a:bodyPr/>
                    <a:lstStyle/>
                    <a:p>
                      <a:r>
                        <a:rPr lang="en-US" sz="2000" dirty="0"/>
                        <a:t>Previously infected, now immune</a:t>
                      </a:r>
                    </a:p>
                  </a:txBody>
                  <a:tcPr>
                    <a:noFill/>
                  </a:tcPr>
                </a:tc>
                <a:extLst>
                  <a:ext uri="{0D108BD9-81ED-4DB2-BD59-A6C34878D82A}">
                    <a16:rowId xmlns:a16="http://schemas.microsoft.com/office/drawing/2014/main" val="3096770246"/>
                  </a:ext>
                </a:extLst>
              </a:tr>
            </a:tbl>
          </a:graphicData>
        </a:graphic>
      </p:graphicFrame>
    </p:spTree>
    <p:extLst>
      <p:ext uri="{BB962C8B-B14F-4D97-AF65-F5344CB8AC3E}">
        <p14:creationId xmlns:p14="http://schemas.microsoft.com/office/powerpoint/2010/main" val="2555968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A9C6A-1A80-E736-8BA5-FA8F9CE80B5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AAA5BA-068B-A427-A22C-F55A09895686}"/>
              </a:ext>
            </a:extLst>
          </p:cNvPr>
          <p:cNvSpPr txBox="1"/>
          <p:nvPr/>
        </p:nvSpPr>
        <p:spPr>
          <a:xfrm>
            <a:off x="304799" y="420850"/>
            <a:ext cx="6237111" cy="1015663"/>
          </a:xfrm>
          <a:prstGeom prst="rect">
            <a:avLst/>
          </a:prstGeom>
          <a:noFill/>
        </p:spPr>
        <p:txBody>
          <a:bodyPr wrap="square">
            <a:spAutoFit/>
          </a:bodyPr>
          <a:lstStyle/>
          <a:p>
            <a:pPr marL="0" indent="0">
              <a:buNone/>
            </a:pPr>
            <a:r>
              <a:rPr lang="en-US" sz="2000" dirty="0"/>
              <a:t>The model works by subdividing the human and mosquito populations into:</a:t>
            </a:r>
          </a:p>
          <a:p>
            <a:pPr marL="0" indent="0">
              <a:buNone/>
            </a:pPr>
            <a:endParaRPr lang="en-US" sz="2000" dirty="0"/>
          </a:p>
        </p:txBody>
      </p:sp>
      <p:graphicFrame>
        <p:nvGraphicFramePr>
          <p:cNvPr id="6" name="Table 5">
            <a:extLst>
              <a:ext uri="{FF2B5EF4-FFF2-40B4-BE49-F238E27FC236}">
                <a16:creationId xmlns:a16="http://schemas.microsoft.com/office/drawing/2014/main" id="{58338AEA-0E1C-9B4D-9200-678D5252E605}"/>
              </a:ext>
            </a:extLst>
          </p:cNvPr>
          <p:cNvGraphicFramePr>
            <a:graphicFrameLocks noGrp="1"/>
          </p:cNvGraphicFramePr>
          <p:nvPr/>
        </p:nvGraphicFramePr>
        <p:xfrm>
          <a:off x="745066" y="1344180"/>
          <a:ext cx="6728178" cy="1584960"/>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370840">
                <a:tc>
                  <a:txBody>
                    <a:bodyPr/>
                    <a:lstStyle/>
                    <a:p>
                      <a:pPr algn="r"/>
                      <a:r>
                        <a:rPr lang="en-US" sz="2000" b="1" i="1" dirty="0"/>
                        <a:t>S</a:t>
                      </a:r>
                      <a:r>
                        <a:rPr lang="en-US" sz="2000" i="1" dirty="0"/>
                        <a:t>usceptible</a:t>
                      </a:r>
                    </a:p>
                  </a:txBody>
                  <a:tcPr>
                    <a:noFill/>
                  </a:tcPr>
                </a:tc>
                <a:tc>
                  <a:txBody>
                    <a:bodyPr/>
                    <a:lstStyle/>
                    <a:p>
                      <a:r>
                        <a:rPr lang="en-US" sz="2000" i="0" dirty="0"/>
                        <a:t>Uninfected but able to become infected</a:t>
                      </a:r>
                    </a:p>
                  </a:txBody>
                  <a:tcPr>
                    <a:noFill/>
                  </a:tcPr>
                </a:tc>
                <a:extLst>
                  <a:ext uri="{0D108BD9-81ED-4DB2-BD59-A6C34878D82A}">
                    <a16:rowId xmlns:a16="http://schemas.microsoft.com/office/drawing/2014/main" val="3658073542"/>
                  </a:ext>
                </a:extLst>
              </a:tr>
              <a:tr h="370840">
                <a:tc>
                  <a:txBody>
                    <a:bodyPr/>
                    <a:lstStyle/>
                    <a:p>
                      <a:pPr algn="r"/>
                      <a:r>
                        <a:rPr lang="en-US" sz="2000" b="1" i="1" dirty="0"/>
                        <a:t>E</a:t>
                      </a:r>
                      <a:r>
                        <a:rPr lang="en-US" sz="2000" i="1" dirty="0"/>
                        <a:t>xposed </a:t>
                      </a:r>
                    </a:p>
                  </a:txBody>
                  <a:tcPr>
                    <a:noFill/>
                  </a:tcPr>
                </a:tc>
                <a:tc>
                  <a:txBody>
                    <a:bodyPr/>
                    <a:lstStyle/>
                    <a:p>
                      <a:r>
                        <a:rPr lang="en-US" sz="2000" i="0" dirty="0"/>
                        <a:t>Infected but not infectious</a:t>
                      </a:r>
                    </a:p>
                  </a:txBody>
                  <a:tcPr>
                    <a:noFill/>
                  </a:tcPr>
                </a:tc>
                <a:extLst>
                  <a:ext uri="{0D108BD9-81ED-4DB2-BD59-A6C34878D82A}">
                    <a16:rowId xmlns:a16="http://schemas.microsoft.com/office/drawing/2014/main" val="391356886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I</a:t>
                      </a:r>
                      <a:r>
                        <a:rPr lang="en-US" sz="2000" i="1" dirty="0"/>
                        <a:t>nfectious</a:t>
                      </a:r>
                    </a:p>
                  </a:txBody>
                  <a:tcPr>
                    <a:noFill/>
                  </a:tcPr>
                </a:tc>
                <a:tc>
                  <a:txBody>
                    <a:bodyPr/>
                    <a:lstStyle/>
                    <a:p>
                      <a:r>
                        <a:rPr lang="en-US" sz="2000" dirty="0"/>
                        <a:t>Infected and capable of transmitting</a:t>
                      </a:r>
                    </a:p>
                  </a:txBody>
                  <a:tcPr>
                    <a:noFill/>
                  </a:tcPr>
                </a:tc>
                <a:extLst>
                  <a:ext uri="{0D108BD9-81ED-4DB2-BD59-A6C34878D82A}">
                    <a16:rowId xmlns:a16="http://schemas.microsoft.com/office/drawing/2014/main" val="366245886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R</a:t>
                      </a:r>
                      <a:r>
                        <a:rPr lang="en-US" sz="2000" i="1" dirty="0"/>
                        <a:t>ecovered</a:t>
                      </a:r>
                    </a:p>
                  </a:txBody>
                  <a:tcPr>
                    <a:noFill/>
                  </a:tcPr>
                </a:tc>
                <a:tc>
                  <a:txBody>
                    <a:bodyPr/>
                    <a:lstStyle/>
                    <a:p>
                      <a:r>
                        <a:rPr lang="en-US" sz="2000" dirty="0"/>
                        <a:t>Previously infected, now immune</a:t>
                      </a:r>
                    </a:p>
                  </a:txBody>
                  <a:tcPr>
                    <a:noFill/>
                  </a:tcPr>
                </a:tc>
                <a:extLst>
                  <a:ext uri="{0D108BD9-81ED-4DB2-BD59-A6C34878D82A}">
                    <a16:rowId xmlns:a16="http://schemas.microsoft.com/office/drawing/2014/main" val="3096770246"/>
                  </a:ext>
                </a:extLst>
              </a:tr>
            </a:tbl>
          </a:graphicData>
        </a:graphic>
      </p:graphicFrame>
      <p:sp>
        <p:nvSpPr>
          <p:cNvPr id="2" name="TextBox 1">
            <a:extLst>
              <a:ext uri="{FF2B5EF4-FFF2-40B4-BE49-F238E27FC236}">
                <a16:creationId xmlns:a16="http://schemas.microsoft.com/office/drawing/2014/main" id="{47D56D55-48DF-C35D-15DF-85A6871747B8}"/>
              </a:ext>
            </a:extLst>
          </p:cNvPr>
          <p:cNvSpPr txBox="1"/>
          <p:nvPr/>
        </p:nvSpPr>
        <p:spPr>
          <a:xfrm>
            <a:off x="304798" y="3101961"/>
            <a:ext cx="6237111" cy="1015663"/>
          </a:xfrm>
          <a:prstGeom prst="rect">
            <a:avLst/>
          </a:prstGeom>
          <a:noFill/>
        </p:spPr>
        <p:txBody>
          <a:bodyPr wrap="square">
            <a:spAutoFit/>
          </a:bodyPr>
          <a:lstStyle/>
          <a:p>
            <a:pPr marL="0" indent="0">
              <a:buNone/>
            </a:pPr>
            <a:r>
              <a:rPr lang="en-US" sz="2000" dirty="0"/>
              <a:t>Then describing the transition rates among these subpopulations, that is:</a:t>
            </a:r>
          </a:p>
          <a:p>
            <a:pPr marL="0" indent="0">
              <a:buNone/>
            </a:pPr>
            <a:endParaRPr lang="en-US" sz="2000"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220E0B0-533F-F021-3E8F-FCD4BF2D32AB}"/>
                  </a:ext>
                </a:extLst>
              </p:cNvPr>
              <p:cNvGraphicFramePr>
                <a:graphicFrameLocks noGrp="1"/>
              </p:cNvGraphicFramePr>
              <p:nvPr>
                <p:extLst>
                  <p:ext uri="{D42A27DB-BD31-4B8C-83A1-F6EECF244321}">
                    <p14:modId xmlns:p14="http://schemas.microsoft.com/office/powerpoint/2010/main" val="915537174"/>
                  </p:ext>
                </p:extLst>
              </p:nvPr>
            </p:nvGraphicFramePr>
            <p:xfrm>
              <a:off x="829733" y="3928861"/>
              <a:ext cx="6728178" cy="2472944"/>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451316">
                    <a:tc>
                      <a:txBody>
                        <a:bodyPr/>
                        <a:lstStyle/>
                        <a:p>
                          <a:pPr algn="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𝑑𝑆</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i="0" dirty="0"/>
                            <a:t>New births – Exposures – Deaths</a:t>
                          </a:r>
                        </a:p>
                      </a:txBody>
                      <a:tcPr anchor="ctr">
                        <a:noFill/>
                      </a:tcPr>
                    </a:tc>
                    <a:extLst>
                      <a:ext uri="{0D108BD9-81ED-4DB2-BD59-A6C34878D82A}">
                        <a16:rowId xmlns:a16="http://schemas.microsoft.com/office/drawing/2014/main" val="3658073542"/>
                      </a:ext>
                    </a:extLst>
                  </a:tr>
                  <a:tr h="370840">
                    <a:tc>
                      <a:txBody>
                        <a:bodyPr/>
                        <a:lstStyle/>
                        <a:p>
                          <a:pPr algn="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𝑑𝐸</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i="0" dirty="0"/>
                            <a:t>Exposures – Newly infectious – Deaths</a:t>
                          </a:r>
                        </a:p>
                      </a:txBody>
                      <a:tcPr anchor="ctr">
                        <a:noFill/>
                      </a:tcPr>
                    </a:tc>
                    <a:extLst>
                      <a:ext uri="{0D108BD9-81ED-4DB2-BD59-A6C34878D82A}">
                        <a16:rowId xmlns:a16="http://schemas.microsoft.com/office/drawing/2014/main" val="391356886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𝑑𝐼</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dirty="0"/>
                            <a:t>Newly infectious – Newly recovered – Deaths</a:t>
                          </a:r>
                        </a:p>
                      </a:txBody>
                      <a:tcPr anchor="ctr">
                        <a:noFill/>
                      </a:tcPr>
                    </a:tc>
                    <a:extLst>
                      <a:ext uri="{0D108BD9-81ED-4DB2-BD59-A6C34878D82A}">
                        <a16:rowId xmlns:a16="http://schemas.microsoft.com/office/drawing/2014/main" val="366245886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𝑑𝑅</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dirty="0"/>
                            <a:t>Newly recovered – Deaths</a:t>
                          </a:r>
                        </a:p>
                      </a:txBody>
                      <a:tcPr anchor="ctr">
                        <a:noFill/>
                      </a:tcPr>
                    </a:tc>
                    <a:extLst>
                      <a:ext uri="{0D108BD9-81ED-4DB2-BD59-A6C34878D82A}">
                        <a16:rowId xmlns:a16="http://schemas.microsoft.com/office/drawing/2014/main" val="3096770246"/>
                      </a:ext>
                    </a:extLst>
                  </a:tr>
                </a:tbl>
              </a:graphicData>
            </a:graphic>
          </p:graphicFrame>
        </mc:Choice>
        <mc:Fallback xmlns="">
          <p:graphicFrame>
            <p:nvGraphicFramePr>
              <p:cNvPr id="4" name="Table 3">
                <a:extLst>
                  <a:ext uri="{FF2B5EF4-FFF2-40B4-BE49-F238E27FC236}">
                    <a16:creationId xmlns:a16="http://schemas.microsoft.com/office/drawing/2014/main" id="{9220E0B0-533F-F021-3E8F-FCD4BF2D32AB}"/>
                  </a:ext>
                </a:extLst>
              </p:cNvPr>
              <p:cNvGraphicFramePr>
                <a:graphicFrameLocks noGrp="1"/>
              </p:cNvGraphicFramePr>
              <p:nvPr>
                <p:extLst>
                  <p:ext uri="{D42A27DB-BD31-4B8C-83A1-F6EECF244321}">
                    <p14:modId xmlns:p14="http://schemas.microsoft.com/office/powerpoint/2010/main" val="915537174"/>
                  </p:ext>
                </p:extLst>
              </p:nvPr>
            </p:nvGraphicFramePr>
            <p:xfrm>
              <a:off x="829733" y="3928861"/>
              <a:ext cx="6728178" cy="2472944"/>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618236">
                    <a:tc>
                      <a:txBody>
                        <a:bodyPr/>
                        <a:lstStyle/>
                        <a:p>
                          <a:endParaRPr lang="en-US"/>
                        </a:p>
                      </a:txBody>
                      <a:tcPr anchor="ctr">
                        <a:blipFill>
                          <a:blip r:embed="rId2"/>
                          <a:stretch>
                            <a:fillRect l="-379" t="-980" r="-318939" b="-300980"/>
                          </a:stretch>
                        </a:blipFill>
                      </a:tcPr>
                    </a:tc>
                    <a:tc>
                      <a:txBody>
                        <a:bodyPr/>
                        <a:lstStyle/>
                        <a:p>
                          <a:r>
                            <a:rPr lang="en-US" sz="2000" i="0" dirty="0"/>
                            <a:t>New births – Exposures – Deaths</a:t>
                          </a:r>
                        </a:p>
                      </a:txBody>
                      <a:tcPr anchor="ctr">
                        <a:noFill/>
                      </a:tcPr>
                    </a:tc>
                    <a:extLst>
                      <a:ext uri="{0D108BD9-81ED-4DB2-BD59-A6C34878D82A}">
                        <a16:rowId xmlns:a16="http://schemas.microsoft.com/office/drawing/2014/main" val="3658073542"/>
                      </a:ext>
                    </a:extLst>
                  </a:tr>
                  <a:tr h="618236">
                    <a:tc>
                      <a:txBody>
                        <a:bodyPr/>
                        <a:lstStyle/>
                        <a:p>
                          <a:endParaRPr lang="en-US"/>
                        </a:p>
                      </a:txBody>
                      <a:tcPr anchor="ctr">
                        <a:blipFill>
                          <a:blip r:embed="rId2"/>
                          <a:stretch>
                            <a:fillRect l="-379" t="-100980" r="-318939" b="-200980"/>
                          </a:stretch>
                        </a:blipFill>
                      </a:tcPr>
                    </a:tc>
                    <a:tc>
                      <a:txBody>
                        <a:bodyPr/>
                        <a:lstStyle/>
                        <a:p>
                          <a:r>
                            <a:rPr lang="en-US" sz="2000" i="0" dirty="0"/>
                            <a:t>Exposures – Newly infectious – Deaths</a:t>
                          </a:r>
                        </a:p>
                      </a:txBody>
                      <a:tcPr anchor="ctr">
                        <a:noFill/>
                      </a:tcPr>
                    </a:tc>
                    <a:extLst>
                      <a:ext uri="{0D108BD9-81ED-4DB2-BD59-A6C34878D82A}">
                        <a16:rowId xmlns:a16="http://schemas.microsoft.com/office/drawing/2014/main" val="3913568868"/>
                      </a:ext>
                    </a:extLst>
                  </a:tr>
                  <a:tr h="618236">
                    <a:tc>
                      <a:txBody>
                        <a:bodyPr/>
                        <a:lstStyle/>
                        <a:p>
                          <a:endParaRPr lang="en-US"/>
                        </a:p>
                      </a:txBody>
                      <a:tcPr anchor="ctr">
                        <a:blipFill>
                          <a:blip r:embed="rId2"/>
                          <a:stretch>
                            <a:fillRect l="-379" t="-202970" r="-318939" b="-102970"/>
                          </a:stretch>
                        </a:blipFill>
                      </a:tcPr>
                    </a:tc>
                    <a:tc>
                      <a:txBody>
                        <a:bodyPr/>
                        <a:lstStyle/>
                        <a:p>
                          <a:r>
                            <a:rPr lang="en-US" sz="2000" dirty="0"/>
                            <a:t>Newly infectious – Newly recovered – Deaths</a:t>
                          </a:r>
                        </a:p>
                      </a:txBody>
                      <a:tcPr anchor="ctr">
                        <a:noFill/>
                      </a:tcPr>
                    </a:tc>
                    <a:extLst>
                      <a:ext uri="{0D108BD9-81ED-4DB2-BD59-A6C34878D82A}">
                        <a16:rowId xmlns:a16="http://schemas.microsoft.com/office/drawing/2014/main" val="3662458860"/>
                      </a:ext>
                    </a:extLst>
                  </a:tr>
                  <a:tr h="618236">
                    <a:tc>
                      <a:txBody>
                        <a:bodyPr/>
                        <a:lstStyle/>
                        <a:p>
                          <a:endParaRPr lang="en-US"/>
                        </a:p>
                      </a:txBody>
                      <a:tcPr anchor="ctr">
                        <a:blipFill>
                          <a:blip r:embed="rId2"/>
                          <a:stretch>
                            <a:fillRect l="-379" t="-300000" r="-318939" b="-1961"/>
                          </a:stretch>
                        </a:blipFill>
                      </a:tcPr>
                    </a:tc>
                    <a:tc>
                      <a:txBody>
                        <a:bodyPr/>
                        <a:lstStyle/>
                        <a:p>
                          <a:r>
                            <a:rPr lang="en-US" sz="2000" dirty="0"/>
                            <a:t>Newly recovered – Deaths</a:t>
                          </a:r>
                        </a:p>
                      </a:txBody>
                      <a:tcPr anchor="ctr">
                        <a:noFill/>
                      </a:tcPr>
                    </a:tc>
                    <a:extLst>
                      <a:ext uri="{0D108BD9-81ED-4DB2-BD59-A6C34878D82A}">
                        <a16:rowId xmlns:a16="http://schemas.microsoft.com/office/drawing/2014/main" val="3096770246"/>
                      </a:ext>
                    </a:extLst>
                  </a:tr>
                </a:tbl>
              </a:graphicData>
            </a:graphic>
          </p:graphicFrame>
        </mc:Fallback>
      </mc:AlternateContent>
    </p:spTree>
    <p:extLst>
      <p:ext uri="{BB962C8B-B14F-4D97-AF65-F5344CB8AC3E}">
        <p14:creationId xmlns:p14="http://schemas.microsoft.com/office/powerpoint/2010/main" val="4216440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13565-D18F-997B-2649-2FF32BBC5C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946854-F2C3-4DEC-E4D0-7BA5759B115E}"/>
              </a:ext>
            </a:extLst>
          </p:cNvPr>
          <p:cNvSpPr txBox="1"/>
          <p:nvPr/>
        </p:nvSpPr>
        <p:spPr>
          <a:xfrm>
            <a:off x="304799" y="420850"/>
            <a:ext cx="6237111" cy="1015663"/>
          </a:xfrm>
          <a:prstGeom prst="rect">
            <a:avLst/>
          </a:prstGeom>
          <a:noFill/>
        </p:spPr>
        <p:txBody>
          <a:bodyPr wrap="square">
            <a:spAutoFit/>
          </a:bodyPr>
          <a:lstStyle/>
          <a:p>
            <a:pPr marL="0" indent="0">
              <a:buNone/>
            </a:pPr>
            <a:r>
              <a:rPr lang="en-US" sz="2000" dirty="0"/>
              <a:t>The model works by subdividing the human and mosquito populations into:</a:t>
            </a:r>
          </a:p>
          <a:p>
            <a:pPr marL="0" indent="0">
              <a:buNone/>
            </a:pPr>
            <a:endParaRPr lang="en-US" sz="2000" dirty="0"/>
          </a:p>
        </p:txBody>
      </p:sp>
      <p:graphicFrame>
        <p:nvGraphicFramePr>
          <p:cNvPr id="6" name="Table 5">
            <a:extLst>
              <a:ext uri="{FF2B5EF4-FFF2-40B4-BE49-F238E27FC236}">
                <a16:creationId xmlns:a16="http://schemas.microsoft.com/office/drawing/2014/main" id="{46F6CA6F-7C5F-9DCC-A213-AC55D4006F76}"/>
              </a:ext>
            </a:extLst>
          </p:cNvPr>
          <p:cNvGraphicFramePr>
            <a:graphicFrameLocks noGrp="1"/>
          </p:cNvGraphicFramePr>
          <p:nvPr/>
        </p:nvGraphicFramePr>
        <p:xfrm>
          <a:off x="745066" y="1344180"/>
          <a:ext cx="6728178" cy="1584960"/>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370840">
                <a:tc>
                  <a:txBody>
                    <a:bodyPr/>
                    <a:lstStyle/>
                    <a:p>
                      <a:pPr algn="r"/>
                      <a:r>
                        <a:rPr lang="en-US" sz="2000" b="1" i="1" dirty="0"/>
                        <a:t>S</a:t>
                      </a:r>
                      <a:r>
                        <a:rPr lang="en-US" sz="2000" i="1" dirty="0"/>
                        <a:t>usceptible</a:t>
                      </a:r>
                    </a:p>
                  </a:txBody>
                  <a:tcPr>
                    <a:noFill/>
                  </a:tcPr>
                </a:tc>
                <a:tc>
                  <a:txBody>
                    <a:bodyPr/>
                    <a:lstStyle/>
                    <a:p>
                      <a:r>
                        <a:rPr lang="en-US" sz="2000" i="0" dirty="0"/>
                        <a:t>Uninfected but able to become infected</a:t>
                      </a:r>
                    </a:p>
                  </a:txBody>
                  <a:tcPr>
                    <a:noFill/>
                  </a:tcPr>
                </a:tc>
                <a:extLst>
                  <a:ext uri="{0D108BD9-81ED-4DB2-BD59-A6C34878D82A}">
                    <a16:rowId xmlns:a16="http://schemas.microsoft.com/office/drawing/2014/main" val="3658073542"/>
                  </a:ext>
                </a:extLst>
              </a:tr>
              <a:tr h="370840">
                <a:tc>
                  <a:txBody>
                    <a:bodyPr/>
                    <a:lstStyle/>
                    <a:p>
                      <a:pPr algn="r"/>
                      <a:r>
                        <a:rPr lang="en-US" sz="2000" b="1" i="1" dirty="0"/>
                        <a:t>E</a:t>
                      </a:r>
                      <a:r>
                        <a:rPr lang="en-US" sz="2000" i="1" dirty="0"/>
                        <a:t>xposed </a:t>
                      </a:r>
                    </a:p>
                  </a:txBody>
                  <a:tcPr>
                    <a:noFill/>
                  </a:tcPr>
                </a:tc>
                <a:tc>
                  <a:txBody>
                    <a:bodyPr/>
                    <a:lstStyle/>
                    <a:p>
                      <a:r>
                        <a:rPr lang="en-US" sz="2000" i="0" dirty="0"/>
                        <a:t>Infected but not infectious</a:t>
                      </a:r>
                    </a:p>
                  </a:txBody>
                  <a:tcPr>
                    <a:noFill/>
                  </a:tcPr>
                </a:tc>
                <a:extLst>
                  <a:ext uri="{0D108BD9-81ED-4DB2-BD59-A6C34878D82A}">
                    <a16:rowId xmlns:a16="http://schemas.microsoft.com/office/drawing/2014/main" val="391356886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I</a:t>
                      </a:r>
                      <a:r>
                        <a:rPr lang="en-US" sz="2000" i="1" dirty="0"/>
                        <a:t>nfectious</a:t>
                      </a:r>
                    </a:p>
                  </a:txBody>
                  <a:tcPr>
                    <a:noFill/>
                  </a:tcPr>
                </a:tc>
                <a:tc>
                  <a:txBody>
                    <a:bodyPr/>
                    <a:lstStyle/>
                    <a:p>
                      <a:r>
                        <a:rPr lang="en-US" sz="2000" dirty="0"/>
                        <a:t>Infected and capable of transmitting</a:t>
                      </a:r>
                    </a:p>
                  </a:txBody>
                  <a:tcPr>
                    <a:noFill/>
                  </a:tcPr>
                </a:tc>
                <a:extLst>
                  <a:ext uri="{0D108BD9-81ED-4DB2-BD59-A6C34878D82A}">
                    <a16:rowId xmlns:a16="http://schemas.microsoft.com/office/drawing/2014/main" val="366245886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R</a:t>
                      </a:r>
                      <a:r>
                        <a:rPr lang="en-US" sz="2000" i="1" dirty="0"/>
                        <a:t>ecovered</a:t>
                      </a:r>
                    </a:p>
                  </a:txBody>
                  <a:tcPr>
                    <a:noFill/>
                  </a:tcPr>
                </a:tc>
                <a:tc>
                  <a:txBody>
                    <a:bodyPr/>
                    <a:lstStyle/>
                    <a:p>
                      <a:r>
                        <a:rPr lang="en-US" sz="2000" dirty="0"/>
                        <a:t>Previously infected, now immune</a:t>
                      </a:r>
                    </a:p>
                  </a:txBody>
                  <a:tcPr>
                    <a:noFill/>
                  </a:tcPr>
                </a:tc>
                <a:extLst>
                  <a:ext uri="{0D108BD9-81ED-4DB2-BD59-A6C34878D82A}">
                    <a16:rowId xmlns:a16="http://schemas.microsoft.com/office/drawing/2014/main" val="3096770246"/>
                  </a:ext>
                </a:extLst>
              </a:tr>
            </a:tbl>
          </a:graphicData>
        </a:graphic>
      </p:graphicFrame>
      <p:sp>
        <p:nvSpPr>
          <p:cNvPr id="2" name="TextBox 1">
            <a:extLst>
              <a:ext uri="{FF2B5EF4-FFF2-40B4-BE49-F238E27FC236}">
                <a16:creationId xmlns:a16="http://schemas.microsoft.com/office/drawing/2014/main" id="{72B3A641-1C20-75B6-01B4-E15F8B56F1ED}"/>
              </a:ext>
            </a:extLst>
          </p:cNvPr>
          <p:cNvSpPr txBox="1"/>
          <p:nvPr/>
        </p:nvSpPr>
        <p:spPr>
          <a:xfrm>
            <a:off x="304798" y="3101961"/>
            <a:ext cx="6237111" cy="1015663"/>
          </a:xfrm>
          <a:prstGeom prst="rect">
            <a:avLst/>
          </a:prstGeom>
          <a:noFill/>
        </p:spPr>
        <p:txBody>
          <a:bodyPr wrap="square">
            <a:spAutoFit/>
          </a:bodyPr>
          <a:lstStyle/>
          <a:p>
            <a:pPr marL="0" indent="0">
              <a:buNone/>
            </a:pPr>
            <a:r>
              <a:rPr lang="en-US" sz="2000" dirty="0"/>
              <a:t>Then describing the transition rates among these subpopulations, that is:</a:t>
            </a:r>
          </a:p>
          <a:p>
            <a:pPr marL="0" indent="0">
              <a:buNone/>
            </a:pPr>
            <a:endParaRPr lang="en-US" sz="2000"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74AAC1C-8B3C-9D38-FF98-CACACF67CF96}"/>
                  </a:ext>
                </a:extLst>
              </p:cNvPr>
              <p:cNvGraphicFramePr>
                <a:graphicFrameLocks noGrp="1"/>
              </p:cNvGraphicFramePr>
              <p:nvPr/>
            </p:nvGraphicFramePr>
            <p:xfrm>
              <a:off x="829733" y="3928861"/>
              <a:ext cx="6728178" cy="2472944"/>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451316">
                    <a:tc>
                      <a:txBody>
                        <a:bodyPr/>
                        <a:lstStyle/>
                        <a:p>
                          <a:pPr algn="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𝑑𝑆</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i="0" dirty="0"/>
                            <a:t>New births – Exposures – Deaths</a:t>
                          </a:r>
                        </a:p>
                      </a:txBody>
                      <a:tcPr anchor="ctr">
                        <a:noFill/>
                      </a:tcPr>
                    </a:tc>
                    <a:extLst>
                      <a:ext uri="{0D108BD9-81ED-4DB2-BD59-A6C34878D82A}">
                        <a16:rowId xmlns:a16="http://schemas.microsoft.com/office/drawing/2014/main" val="3658073542"/>
                      </a:ext>
                    </a:extLst>
                  </a:tr>
                  <a:tr h="370840">
                    <a:tc>
                      <a:txBody>
                        <a:bodyPr/>
                        <a:lstStyle/>
                        <a:p>
                          <a:pPr algn="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𝑑𝐸</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i="0" dirty="0"/>
                            <a:t>Exposures – Newly infectious – Deaths</a:t>
                          </a:r>
                        </a:p>
                      </a:txBody>
                      <a:tcPr anchor="ctr">
                        <a:noFill/>
                      </a:tcPr>
                    </a:tc>
                    <a:extLst>
                      <a:ext uri="{0D108BD9-81ED-4DB2-BD59-A6C34878D82A}">
                        <a16:rowId xmlns:a16="http://schemas.microsoft.com/office/drawing/2014/main" val="391356886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𝑑𝐼</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dirty="0"/>
                            <a:t>Newly infectious – Newly recovered – Deaths</a:t>
                          </a:r>
                        </a:p>
                      </a:txBody>
                      <a:tcPr anchor="ctr">
                        <a:noFill/>
                      </a:tcPr>
                    </a:tc>
                    <a:extLst>
                      <a:ext uri="{0D108BD9-81ED-4DB2-BD59-A6C34878D82A}">
                        <a16:rowId xmlns:a16="http://schemas.microsoft.com/office/drawing/2014/main" val="366245886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𝑑𝑅</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dirty="0"/>
                            <a:t>Newly recovered – Deaths</a:t>
                          </a:r>
                        </a:p>
                      </a:txBody>
                      <a:tcPr anchor="ctr">
                        <a:noFill/>
                      </a:tcPr>
                    </a:tc>
                    <a:extLst>
                      <a:ext uri="{0D108BD9-81ED-4DB2-BD59-A6C34878D82A}">
                        <a16:rowId xmlns:a16="http://schemas.microsoft.com/office/drawing/2014/main" val="3096770246"/>
                      </a:ext>
                    </a:extLst>
                  </a:tr>
                </a:tbl>
              </a:graphicData>
            </a:graphic>
          </p:graphicFrame>
        </mc:Choice>
        <mc:Fallback xmlns="">
          <p:graphicFrame>
            <p:nvGraphicFramePr>
              <p:cNvPr id="4" name="Table 3">
                <a:extLst>
                  <a:ext uri="{FF2B5EF4-FFF2-40B4-BE49-F238E27FC236}">
                    <a16:creationId xmlns:a16="http://schemas.microsoft.com/office/drawing/2014/main" id="{474AAC1C-8B3C-9D38-FF98-CACACF67CF96}"/>
                  </a:ext>
                </a:extLst>
              </p:cNvPr>
              <p:cNvGraphicFramePr>
                <a:graphicFrameLocks noGrp="1"/>
              </p:cNvGraphicFramePr>
              <p:nvPr/>
            </p:nvGraphicFramePr>
            <p:xfrm>
              <a:off x="829733" y="3928861"/>
              <a:ext cx="6728178" cy="2472944"/>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618236">
                    <a:tc>
                      <a:txBody>
                        <a:bodyPr/>
                        <a:lstStyle/>
                        <a:p>
                          <a:endParaRPr lang="en-US"/>
                        </a:p>
                      </a:txBody>
                      <a:tcPr anchor="ctr">
                        <a:blipFill>
                          <a:blip r:embed="rId2"/>
                          <a:stretch>
                            <a:fillRect l="-379" t="-980" r="-318939" b="-300980"/>
                          </a:stretch>
                        </a:blipFill>
                      </a:tcPr>
                    </a:tc>
                    <a:tc>
                      <a:txBody>
                        <a:bodyPr/>
                        <a:lstStyle/>
                        <a:p>
                          <a:r>
                            <a:rPr lang="en-US" sz="2000" i="0" dirty="0"/>
                            <a:t>New births – Exposures – Deaths</a:t>
                          </a:r>
                        </a:p>
                      </a:txBody>
                      <a:tcPr anchor="ctr">
                        <a:noFill/>
                      </a:tcPr>
                    </a:tc>
                    <a:extLst>
                      <a:ext uri="{0D108BD9-81ED-4DB2-BD59-A6C34878D82A}">
                        <a16:rowId xmlns:a16="http://schemas.microsoft.com/office/drawing/2014/main" val="3658073542"/>
                      </a:ext>
                    </a:extLst>
                  </a:tr>
                  <a:tr h="618236">
                    <a:tc>
                      <a:txBody>
                        <a:bodyPr/>
                        <a:lstStyle/>
                        <a:p>
                          <a:endParaRPr lang="en-US"/>
                        </a:p>
                      </a:txBody>
                      <a:tcPr anchor="ctr">
                        <a:blipFill>
                          <a:blip r:embed="rId2"/>
                          <a:stretch>
                            <a:fillRect l="-379" t="-100980" r="-318939" b="-200980"/>
                          </a:stretch>
                        </a:blipFill>
                      </a:tcPr>
                    </a:tc>
                    <a:tc>
                      <a:txBody>
                        <a:bodyPr/>
                        <a:lstStyle/>
                        <a:p>
                          <a:r>
                            <a:rPr lang="en-US" sz="2000" i="0" dirty="0"/>
                            <a:t>Exposures – Newly infectious – Deaths</a:t>
                          </a:r>
                        </a:p>
                      </a:txBody>
                      <a:tcPr anchor="ctr">
                        <a:noFill/>
                      </a:tcPr>
                    </a:tc>
                    <a:extLst>
                      <a:ext uri="{0D108BD9-81ED-4DB2-BD59-A6C34878D82A}">
                        <a16:rowId xmlns:a16="http://schemas.microsoft.com/office/drawing/2014/main" val="3913568868"/>
                      </a:ext>
                    </a:extLst>
                  </a:tr>
                  <a:tr h="618236">
                    <a:tc>
                      <a:txBody>
                        <a:bodyPr/>
                        <a:lstStyle/>
                        <a:p>
                          <a:endParaRPr lang="en-US"/>
                        </a:p>
                      </a:txBody>
                      <a:tcPr anchor="ctr">
                        <a:blipFill>
                          <a:blip r:embed="rId2"/>
                          <a:stretch>
                            <a:fillRect l="-379" t="-202970" r="-318939" b="-102970"/>
                          </a:stretch>
                        </a:blipFill>
                      </a:tcPr>
                    </a:tc>
                    <a:tc>
                      <a:txBody>
                        <a:bodyPr/>
                        <a:lstStyle/>
                        <a:p>
                          <a:r>
                            <a:rPr lang="en-US" sz="2000" dirty="0"/>
                            <a:t>Newly infectious – Newly recovered – Deaths</a:t>
                          </a:r>
                        </a:p>
                      </a:txBody>
                      <a:tcPr anchor="ctr">
                        <a:noFill/>
                      </a:tcPr>
                    </a:tc>
                    <a:extLst>
                      <a:ext uri="{0D108BD9-81ED-4DB2-BD59-A6C34878D82A}">
                        <a16:rowId xmlns:a16="http://schemas.microsoft.com/office/drawing/2014/main" val="3662458860"/>
                      </a:ext>
                    </a:extLst>
                  </a:tr>
                  <a:tr h="618236">
                    <a:tc>
                      <a:txBody>
                        <a:bodyPr/>
                        <a:lstStyle/>
                        <a:p>
                          <a:endParaRPr lang="en-US"/>
                        </a:p>
                      </a:txBody>
                      <a:tcPr anchor="ctr">
                        <a:blipFill>
                          <a:blip r:embed="rId2"/>
                          <a:stretch>
                            <a:fillRect l="-379" t="-300000" r="-318939" b="-1961"/>
                          </a:stretch>
                        </a:blipFill>
                      </a:tcPr>
                    </a:tc>
                    <a:tc>
                      <a:txBody>
                        <a:bodyPr/>
                        <a:lstStyle/>
                        <a:p>
                          <a:r>
                            <a:rPr lang="en-US" sz="2000" dirty="0"/>
                            <a:t>Newly recovered – Deaths</a:t>
                          </a:r>
                        </a:p>
                      </a:txBody>
                      <a:tcPr anchor="ctr">
                        <a:noFill/>
                      </a:tcPr>
                    </a:tc>
                    <a:extLst>
                      <a:ext uri="{0D108BD9-81ED-4DB2-BD59-A6C34878D82A}">
                        <a16:rowId xmlns:a16="http://schemas.microsoft.com/office/drawing/2014/main" val="3096770246"/>
                      </a:ext>
                    </a:extLst>
                  </a:tr>
                </a:tbl>
              </a:graphicData>
            </a:graphic>
          </p:graphicFrame>
        </mc:Fallback>
      </mc:AlternateContent>
      <p:sp>
        <p:nvSpPr>
          <p:cNvPr id="5" name="Right Brace 4">
            <a:extLst>
              <a:ext uri="{FF2B5EF4-FFF2-40B4-BE49-F238E27FC236}">
                <a16:creationId xmlns:a16="http://schemas.microsoft.com/office/drawing/2014/main" id="{62740EA0-59BC-4460-1F8C-68A3284FE337}"/>
              </a:ext>
            </a:extLst>
          </p:cNvPr>
          <p:cNvSpPr/>
          <p:nvPr/>
        </p:nvSpPr>
        <p:spPr>
          <a:xfrm>
            <a:off x="7303911" y="265289"/>
            <a:ext cx="1281289" cy="6203244"/>
          </a:xfrm>
          <a:prstGeom prst="rightBrace">
            <a:avLst>
              <a:gd name="adj1" fmla="val 11563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FB18DA1-DB74-00EE-BF1E-1A64201BB217}"/>
              </a:ext>
            </a:extLst>
          </p:cNvPr>
          <p:cNvSpPr txBox="1"/>
          <p:nvPr/>
        </p:nvSpPr>
        <p:spPr>
          <a:xfrm>
            <a:off x="8839200" y="2878667"/>
            <a:ext cx="3138311" cy="923330"/>
          </a:xfrm>
          <a:prstGeom prst="rect">
            <a:avLst/>
          </a:prstGeom>
          <a:noFill/>
        </p:spPr>
        <p:txBody>
          <a:bodyPr wrap="square" rtlCol="0">
            <a:spAutoFit/>
          </a:bodyPr>
          <a:lstStyle/>
          <a:p>
            <a:r>
              <a:rPr lang="en-US" dirty="0"/>
              <a:t>In modern times, we usually express these steps with a compartmental diagram</a:t>
            </a:r>
          </a:p>
        </p:txBody>
      </p:sp>
    </p:spTree>
    <p:extLst>
      <p:ext uri="{BB962C8B-B14F-4D97-AF65-F5344CB8AC3E}">
        <p14:creationId xmlns:p14="http://schemas.microsoft.com/office/powerpoint/2010/main" val="4234257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E0F7A-0506-83D4-402B-376083822FA5}"/>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03E97E-31F0-AA1F-6880-450931D2F350}"/>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6" name="Rectangle: Rounded Corners 5">
            <a:extLst>
              <a:ext uri="{FF2B5EF4-FFF2-40B4-BE49-F238E27FC236}">
                <a16:creationId xmlns:a16="http://schemas.microsoft.com/office/drawing/2014/main" id="{5BC8DD45-6281-6C0A-A5F4-F198055A9F49}"/>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0D101115-1BDE-F2D7-41CC-52C16761144B}"/>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DDC26663-293B-9998-A350-5A930C73D30E}"/>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cxnSp>
        <p:nvCxnSpPr>
          <p:cNvPr id="12" name="Straight Arrow Connector 11">
            <a:extLst>
              <a:ext uri="{FF2B5EF4-FFF2-40B4-BE49-F238E27FC236}">
                <a16:creationId xmlns:a16="http://schemas.microsoft.com/office/drawing/2014/main" id="{D07A52ED-C802-90C3-9440-077BC42A7A49}"/>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96CC983-6C83-55A3-790A-1086C491DC0A}"/>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10D70B7-CC2B-8D03-8510-C713928A1D3E}"/>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4A887FCE-D4A7-B6F4-C89C-7BF073783671}"/>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2" name="Straight Arrow Connector 31">
            <a:extLst>
              <a:ext uri="{FF2B5EF4-FFF2-40B4-BE49-F238E27FC236}">
                <a16:creationId xmlns:a16="http://schemas.microsoft.com/office/drawing/2014/main" id="{E915B884-DCE6-F2D9-68E2-13564177E097}"/>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24D24CD-5A4A-6C21-5C25-71C8826E2F34}"/>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1C99BDE-48C2-0677-A3AA-C4C92BA0B442}"/>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08FBBC0E-A876-DA61-FCB8-59243C15F957}"/>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Tree>
    <p:extLst>
      <p:ext uri="{BB962C8B-B14F-4D97-AF65-F5344CB8AC3E}">
        <p14:creationId xmlns:p14="http://schemas.microsoft.com/office/powerpoint/2010/main" val="3601530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F57E-39C1-72E5-10A1-217931FA3CDD}"/>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1F122C3-4108-FBE0-0EA5-08648A0ACDF5}"/>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6" name="Rectangle: Rounded Corners 5">
            <a:extLst>
              <a:ext uri="{FF2B5EF4-FFF2-40B4-BE49-F238E27FC236}">
                <a16:creationId xmlns:a16="http://schemas.microsoft.com/office/drawing/2014/main" id="{7E604AB0-2316-94FA-F5F8-BCEC4E500691}"/>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5463D1E2-5685-234D-AF04-3E02A239B352}"/>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8D5CBEA7-68C2-9914-9962-FE784BF22AF2}"/>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cxnSp>
        <p:nvCxnSpPr>
          <p:cNvPr id="12" name="Straight Arrow Connector 11">
            <a:extLst>
              <a:ext uri="{FF2B5EF4-FFF2-40B4-BE49-F238E27FC236}">
                <a16:creationId xmlns:a16="http://schemas.microsoft.com/office/drawing/2014/main" id="{5F13C6CF-D62A-B53C-EAFC-CEB6B9869E3A}"/>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4981BB1-AF46-7864-7CAE-66F3C41FE38F}"/>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B099C7-EDE4-DF8B-9874-9C3F33F669B4}"/>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8A07A22D-ABBE-96AE-2F0E-ABF6D7BC7F9E}"/>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9" name="Straight Arrow Connector 28">
            <a:extLst>
              <a:ext uri="{FF2B5EF4-FFF2-40B4-BE49-F238E27FC236}">
                <a16:creationId xmlns:a16="http://schemas.microsoft.com/office/drawing/2014/main" id="{C297C00C-AF52-6E70-F059-42FEEF9CF126}"/>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2E4A0BF-DDF2-BBB6-BB5B-632DFAEED15D}"/>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F05852A-AB98-7213-3204-128C9B9143CB}"/>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0325CA6-332A-612C-0B8A-92D099EA6823}"/>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F1F252C4-74A0-D146-9BF2-B45E719CD7A3}"/>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39" name="Rectangle: Rounded Corners 38">
            <a:extLst>
              <a:ext uri="{FF2B5EF4-FFF2-40B4-BE49-F238E27FC236}">
                <a16:creationId xmlns:a16="http://schemas.microsoft.com/office/drawing/2014/main" id="{77CD2DF0-E67A-A125-9A20-3674C85DB7C3}"/>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sp>
        <p:nvSpPr>
          <p:cNvPr id="66" name="TextBox 65">
            <a:extLst>
              <a:ext uri="{FF2B5EF4-FFF2-40B4-BE49-F238E27FC236}">
                <a16:creationId xmlns:a16="http://schemas.microsoft.com/office/drawing/2014/main" id="{C10CF7F9-1478-876B-ECDD-0E4016301F77}"/>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7DE1A73A-B6D3-EACE-294D-7C0AA2BF2C7A}"/>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80E1B9C-4E73-8CBE-4622-C676E38AF7F9}"/>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Tree>
    <p:extLst>
      <p:ext uri="{BB962C8B-B14F-4D97-AF65-F5344CB8AC3E}">
        <p14:creationId xmlns:p14="http://schemas.microsoft.com/office/powerpoint/2010/main" val="354263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E3FBE-72C5-DB40-5596-44C85D51DF2B}"/>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0E283D0-2CD3-C28C-8433-964506BF381C}"/>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D8EF2F1A-FA05-6D41-A62E-C0051F15E5E1}"/>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654CEB22-8D1F-29AA-9F04-29226128B248}"/>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680BAF6F-2DF0-6B26-618E-4E4145AC2988}"/>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3144D912-D665-A55F-F2B4-806579E8B944}"/>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cxnSp>
        <p:nvCxnSpPr>
          <p:cNvPr id="12" name="Straight Arrow Connector 11">
            <a:extLst>
              <a:ext uri="{FF2B5EF4-FFF2-40B4-BE49-F238E27FC236}">
                <a16:creationId xmlns:a16="http://schemas.microsoft.com/office/drawing/2014/main" id="{EFE8D8EF-49B3-9370-F907-77A846BE5885}"/>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0D31114-F214-C5F6-6DF5-43D3454301D0}"/>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E52271-DE75-8A0A-D2B2-53D4FB17D355}"/>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4FBEE75A-FE46-70A8-6495-53DE5D61B43B}"/>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9" name="Straight Arrow Connector 28">
            <a:extLst>
              <a:ext uri="{FF2B5EF4-FFF2-40B4-BE49-F238E27FC236}">
                <a16:creationId xmlns:a16="http://schemas.microsoft.com/office/drawing/2014/main" id="{95EC46C4-FA13-BA1C-4E5B-8C5AE6196A67}"/>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E72225-5B19-DE12-ED40-ACB9B9913F82}"/>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0F77F6F-C62C-AFA5-48EE-436D701E6153}"/>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3005C0-89D2-2729-EC32-476FCBB9D27F}"/>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DB3D72D6-7AD8-5F6C-ABB0-235262DA57EF}"/>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57" name="TextBox 56">
            <a:extLst>
              <a:ext uri="{FF2B5EF4-FFF2-40B4-BE49-F238E27FC236}">
                <a16:creationId xmlns:a16="http://schemas.microsoft.com/office/drawing/2014/main" id="{FEB9C499-D672-1B68-36AE-89EDC33C977B}"/>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F1A72FF4-60A2-E15F-21A7-DD7E410C6D54}"/>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38FD8DB-1601-A562-65A6-F03DAACD8A12}"/>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5DE52F0A-F358-5BA6-063E-69285CF3E2CF}"/>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1FDF6C3-B9D5-453B-E40C-67EB955BB172}"/>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sp>
        <p:nvSpPr>
          <p:cNvPr id="66" name="TextBox 65">
            <a:extLst>
              <a:ext uri="{FF2B5EF4-FFF2-40B4-BE49-F238E27FC236}">
                <a16:creationId xmlns:a16="http://schemas.microsoft.com/office/drawing/2014/main" id="{86FD38F8-FBE1-8202-99B1-23E902B7D244}"/>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0C116EEA-8742-095C-39AE-AD1F475BA5FD}"/>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3167962-93C7-650E-30E5-B77070334F4D}"/>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Tree>
    <p:extLst>
      <p:ext uri="{BB962C8B-B14F-4D97-AF65-F5344CB8AC3E}">
        <p14:creationId xmlns:p14="http://schemas.microsoft.com/office/powerpoint/2010/main" val="138442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5DED9-CD21-F808-06C5-D7A945B729F0}"/>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9A79F04-F3C2-825C-E217-181FB70F812C}"/>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0393CAA5-705D-4B46-4D3B-719C7C69D6A8}"/>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B4E2C824-FF69-8304-2235-7E521F68E018}"/>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3BFEB3D7-D7F8-1FBC-83E3-26FA932A6CBF}"/>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C3026D52-7660-8E68-4A8D-A730CEA3FA33}"/>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cxnSp>
        <p:nvCxnSpPr>
          <p:cNvPr id="12" name="Straight Arrow Connector 11">
            <a:extLst>
              <a:ext uri="{FF2B5EF4-FFF2-40B4-BE49-F238E27FC236}">
                <a16:creationId xmlns:a16="http://schemas.microsoft.com/office/drawing/2014/main" id="{790F2BEF-8AAB-F22A-3641-6EE8C12DD960}"/>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6ED71F4-3153-E125-F55A-3D6463876B93}"/>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BC60765-5FCE-AC53-CBBD-C1076B707E29}"/>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DAAF7773-A15C-7B54-B9C4-D915F6CF4189}"/>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6E0BBAA4-2048-1408-4D36-3561FC381B4F}"/>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90A652C-32E9-66E4-8FD3-CB125B2C8D06}"/>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9" name="Straight Arrow Connector 28">
            <a:extLst>
              <a:ext uri="{FF2B5EF4-FFF2-40B4-BE49-F238E27FC236}">
                <a16:creationId xmlns:a16="http://schemas.microsoft.com/office/drawing/2014/main" id="{E108895B-CF6A-43F1-F16B-78359C6DFD82}"/>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29F571-59AA-4D0A-05DF-DA1C57EDCB48}"/>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1BC7261-C5CC-E339-46B4-2EDBB6AF8CE1}"/>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656BEF0-1CF1-5F03-4439-E926BE69BB18}"/>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3C83C84F-DA4D-BF60-D31F-5667C88E2039}"/>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48" name="Rectangle: Rounded Corners 47">
            <a:extLst>
              <a:ext uri="{FF2B5EF4-FFF2-40B4-BE49-F238E27FC236}">
                <a16:creationId xmlns:a16="http://schemas.microsoft.com/office/drawing/2014/main" id="{99CA8771-7117-6F2A-6185-ED2875EE1F40}"/>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Recovered</a:t>
            </a:r>
          </a:p>
        </p:txBody>
      </p:sp>
      <p:cxnSp>
        <p:nvCxnSpPr>
          <p:cNvPr id="19" name="Straight Arrow Connector 18">
            <a:extLst>
              <a:ext uri="{FF2B5EF4-FFF2-40B4-BE49-F238E27FC236}">
                <a16:creationId xmlns:a16="http://schemas.microsoft.com/office/drawing/2014/main" id="{D6F71604-BF75-73D2-1BED-58BD216E8147}"/>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0F0686A-384A-601B-4A98-75ED0C25785A}"/>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71EB1FC2-D7D7-C12C-B1DF-8FBDBA1CDE6D}"/>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1EC446FE-E3D9-50EE-586D-A634779E5C60}"/>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C5AFC46E-281E-A914-1297-465E2C9B84F8}"/>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B4AF53CA-F1AE-1BBC-95D4-082C5F74D863}"/>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B3ED27F-0A85-9F69-0FC4-0E2FA25A24A9}"/>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sp>
        <p:nvSpPr>
          <p:cNvPr id="66" name="TextBox 65">
            <a:extLst>
              <a:ext uri="{FF2B5EF4-FFF2-40B4-BE49-F238E27FC236}">
                <a16:creationId xmlns:a16="http://schemas.microsoft.com/office/drawing/2014/main" id="{E2376CC4-5228-D2A7-B635-19BB53DA615D}"/>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95FE0183-C1BF-50E3-042E-62C280268F67}"/>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1C7760D-B53A-9B73-EA4A-252143DE308D}"/>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Tree>
    <p:extLst>
      <p:ext uri="{BB962C8B-B14F-4D97-AF65-F5344CB8AC3E}">
        <p14:creationId xmlns:p14="http://schemas.microsoft.com/office/powerpoint/2010/main" val="2098102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EBAF6-F297-80C8-4761-7F0929547AE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34580B8-42D7-1040-6B9C-8877448068A6}"/>
              </a:ext>
            </a:extLst>
          </p:cNvPr>
          <p:cNvSpPr>
            <a:spLocks noGrp="1"/>
          </p:cNvSpPr>
          <p:nvPr>
            <p:ph sz="half" idx="1"/>
          </p:nvPr>
        </p:nvSpPr>
        <p:spPr/>
        <p:txBody>
          <a:bodyPr>
            <a:normAutofit/>
          </a:bodyPr>
          <a:lstStyle/>
          <a:p>
            <a:endParaRPr lang="en-US" sz="2400" dirty="0"/>
          </a:p>
          <a:p>
            <a:r>
              <a:rPr lang="en-US" sz="2400" dirty="0"/>
              <a:t>Our species co-evolved with malaria parasites</a:t>
            </a:r>
          </a:p>
          <a:p>
            <a:endParaRPr lang="en-US" sz="2400" dirty="0"/>
          </a:p>
        </p:txBody>
      </p:sp>
      <p:sp>
        <p:nvSpPr>
          <p:cNvPr id="6" name="Title 5">
            <a:extLst>
              <a:ext uri="{FF2B5EF4-FFF2-40B4-BE49-F238E27FC236}">
                <a16:creationId xmlns:a16="http://schemas.microsoft.com/office/drawing/2014/main" id="{9460C580-E7F1-4E90-6776-285FD8DFDAB6}"/>
              </a:ext>
            </a:extLst>
          </p:cNvPr>
          <p:cNvSpPr>
            <a:spLocks noGrp="1"/>
          </p:cNvSpPr>
          <p:nvPr>
            <p:ph type="title"/>
          </p:nvPr>
        </p:nvSpPr>
        <p:spPr/>
        <p:txBody>
          <a:bodyPr>
            <a:normAutofit/>
          </a:bodyPr>
          <a:lstStyle/>
          <a:p>
            <a:r>
              <a:rPr lang="en-US" sz="4400" dirty="0"/>
              <a:t>Mosquito-borne diseases are one of humanity’s </a:t>
            </a:r>
            <a:r>
              <a:rPr lang="en-US" sz="4400" b="1" u="sng" dirty="0"/>
              <a:t>oldest</a:t>
            </a:r>
            <a:r>
              <a:rPr lang="en-US" sz="4400" dirty="0"/>
              <a:t> and </a:t>
            </a:r>
            <a:r>
              <a:rPr lang="en-US" sz="4400" b="1" dirty="0"/>
              <a:t>newest</a:t>
            </a:r>
            <a:r>
              <a:rPr lang="en-US" sz="4400" dirty="0"/>
              <a:t> problems</a:t>
            </a:r>
            <a:endParaRPr lang="en-US" dirty="0"/>
          </a:p>
        </p:txBody>
      </p:sp>
      <p:pic>
        <p:nvPicPr>
          <p:cNvPr id="1026" name="Picture 2" descr="Tutankhamun">
            <a:extLst>
              <a:ext uri="{FF2B5EF4-FFF2-40B4-BE49-F238E27FC236}">
                <a16:creationId xmlns:a16="http://schemas.microsoft.com/office/drawing/2014/main" id="{5E9A3929-3DB9-F9E6-13E0-2BD9A4856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379" y="3428999"/>
            <a:ext cx="4903362" cy="2942017"/>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B2DF4C84-8EF5-3E7B-379B-3B2E443127B5}"/>
              </a:ext>
            </a:extLst>
          </p:cNvPr>
          <p:cNvPicPr>
            <a:picLocks noGrp="1" noChangeAspect="1"/>
          </p:cNvPicPr>
          <p:nvPr>
            <p:ph sz="half" idx="2"/>
          </p:nvPr>
        </p:nvPicPr>
        <p:blipFill>
          <a:blip r:embed="rId3"/>
          <a:stretch>
            <a:fillRect/>
          </a:stretch>
        </p:blipFill>
        <p:spPr>
          <a:xfrm>
            <a:off x="6288379" y="1673067"/>
            <a:ext cx="4903361" cy="1755934"/>
          </a:xfrm>
          <a:prstGeom prst="rect">
            <a:avLst/>
          </a:prstGeom>
        </p:spPr>
      </p:pic>
    </p:spTree>
    <p:extLst>
      <p:ext uri="{BB962C8B-B14F-4D97-AF65-F5344CB8AC3E}">
        <p14:creationId xmlns:p14="http://schemas.microsoft.com/office/powerpoint/2010/main" val="2856677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D8BCD-FCEA-A1F2-0C16-28E238ABD90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0ABE561-2EFC-7160-48A1-7E7EA69FC485}"/>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1FCBDD31-5F29-E152-A630-4A9CC632BD9F}"/>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2A428EA5-30CB-2732-704B-19E3BDAFC29D}"/>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E0716955-9DC9-3AAC-4833-9E0897A51208}"/>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97DB1405-E040-1BAD-2E7C-DAF3FEE15BB3}"/>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cxnSp>
        <p:nvCxnSpPr>
          <p:cNvPr id="12" name="Straight Arrow Connector 11">
            <a:extLst>
              <a:ext uri="{FF2B5EF4-FFF2-40B4-BE49-F238E27FC236}">
                <a16:creationId xmlns:a16="http://schemas.microsoft.com/office/drawing/2014/main" id="{B188A42E-879B-0821-BCDC-B68A7EFFB737}"/>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F768EA-B760-0A52-CE07-705A393B8362}"/>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27FD773-F163-717B-AB14-4046561FC748}"/>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A3049C85-AB00-4AFB-3C35-05E297945DEF}"/>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99643283-3EEC-D8D6-7752-9368AA255FF9}"/>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51FF4E-B168-E65C-2802-43EA30832097}"/>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5" name="Straight Arrow Connector 24">
            <a:extLst>
              <a:ext uri="{FF2B5EF4-FFF2-40B4-BE49-F238E27FC236}">
                <a16:creationId xmlns:a16="http://schemas.microsoft.com/office/drawing/2014/main" id="{330044CF-4B7A-9E24-47DB-9CA2157FCC5C}"/>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BDE37C6-0CCB-CCBE-6008-94349B52BAA1}"/>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C68A93F-3A18-9D95-4363-A13F3BA8F649}"/>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9F60882-0094-4C72-9495-90A96F3C0312}"/>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4C6AFF-0484-0D01-38F0-583A25D6FC46}"/>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CF15E181-CB82-422D-7BAF-6EE389F8684E}"/>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74" name="TextBox 73">
            <a:extLst>
              <a:ext uri="{FF2B5EF4-FFF2-40B4-BE49-F238E27FC236}">
                <a16:creationId xmlns:a16="http://schemas.microsoft.com/office/drawing/2014/main" id="{90C6CE12-5D42-72CD-FCAD-D3E7B84C7FE6}"/>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Rounded Corners 47">
            <a:extLst>
              <a:ext uri="{FF2B5EF4-FFF2-40B4-BE49-F238E27FC236}">
                <a16:creationId xmlns:a16="http://schemas.microsoft.com/office/drawing/2014/main" id="{0B64F8A9-23BE-1129-2225-828042AFE73A}"/>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Recovered</a:t>
            </a:r>
          </a:p>
        </p:txBody>
      </p:sp>
      <p:cxnSp>
        <p:nvCxnSpPr>
          <p:cNvPr id="19" name="Straight Arrow Connector 18">
            <a:extLst>
              <a:ext uri="{FF2B5EF4-FFF2-40B4-BE49-F238E27FC236}">
                <a16:creationId xmlns:a16="http://schemas.microsoft.com/office/drawing/2014/main" id="{721CC072-3670-B516-E3F1-CFD0DC3C2B3C}"/>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9747379-1798-657E-5F73-9BB058EF85DB}"/>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9B5B3E96-CDF1-04FB-E455-89FC96DAB2A0}"/>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5F65683C-E7AD-0E41-845B-1CBD9850276F}"/>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8A83358-CFD1-F766-9A67-FDD649F8B6B2}"/>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sp>
        <p:nvSpPr>
          <p:cNvPr id="39" name="Rectangle: Rounded Corners 38">
            <a:extLst>
              <a:ext uri="{FF2B5EF4-FFF2-40B4-BE49-F238E27FC236}">
                <a16:creationId xmlns:a16="http://schemas.microsoft.com/office/drawing/2014/main" id="{A637303A-41FC-FB8B-6F8D-715EB07DB93E}"/>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3D0CED53-B408-37EE-ED21-BE17201FEEE3}"/>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D983171-C47D-6704-9C7C-771343BF2A1A}"/>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cxnSp>
        <p:nvCxnSpPr>
          <p:cNvPr id="54" name="Straight Arrow Connector 53">
            <a:extLst>
              <a:ext uri="{FF2B5EF4-FFF2-40B4-BE49-F238E27FC236}">
                <a16:creationId xmlns:a16="http://schemas.microsoft.com/office/drawing/2014/main" id="{C2784E82-F1D6-EF17-A6E1-75EAAF0EC833}"/>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CCE5CFB-8B5E-DCDF-1ABF-4468AEDC0E9E}"/>
              </a:ext>
            </a:extLst>
          </p:cNvPr>
          <p:cNvSpPr txBox="1"/>
          <p:nvPr/>
        </p:nvSpPr>
        <p:spPr>
          <a:xfrm>
            <a:off x="478297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66" name="TextBox 65">
            <a:extLst>
              <a:ext uri="{FF2B5EF4-FFF2-40B4-BE49-F238E27FC236}">
                <a16:creationId xmlns:a16="http://schemas.microsoft.com/office/drawing/2014/main" id="{D3D399E0-5990-F1C3-CF6C-D04C8771B289}"/>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8BF10970-4E31-ABE9-4B84-BF1BAF4B490D}"/>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4AE6897-20BE-22BA-91D1-E9D100A2003F}"/>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 name="Connector: Curved 2">
            <a:extLst>
              <a:ext uri="{FF2B5EF4-FFF2-40B4-BE49-F238E27FC236}">
                <a16:creationId xmlns:a16="http://schemas.microsoft.com/office/drawing/2014/main" id="{AAEB476D-9029-7C6A-3C7E-78E62F9F8D78}"/>
              </a:ext>
            </a:extLst>
          </p:cNvPr>
          <p:cNvCxnSpPr>
            <a:stCxn id="5" idx="2"/>
            <a:endCxn id="74" idx="0"/>
          </p:cNvCxnSpPr>
          <p:nvPr/>
        </p:nvCxnSpPr>
        <p:spPr>
          <a:xfrm rot="5400000">
            <a:off x="3974791" y="2063089"/>
            <a:ext cx="2975727" cy="5014310"/>
          </a:xfrm>
          <a:prstGeom prst="curvedConnector3">
            <a:avLst/>
          </a:prstGeom>
          <a:ln w="38100">
            <a:solidFill>
              <a:srgbClr val="7030A0"/>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516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C6DE9-D4A6-8C13-8C7D-BDC0ED1421BA}"/>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E6D4FEB-EDBC-A6E3-0A3C-BD9D37318629}"/>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AD3F33CA-2926-2B93-A617-F7E086757154}"/>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69381C03-9AA9-B099-41CB-04ACFF1E6F4E}"/>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496E6B20-4AF4-C667-2562-00AC1C893C17}"/>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E54B6B96-B37C-19AF-8796-DCB1B845C70B}"/>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9" name="Rectangle: Rounded Corners 8">
            <a:extLst>
              <a:ext uri="{FF2B5EF4-FFF2-40B4-BE49-F238E27FC236}">
                <a16:creationId xmlns:a16="http://schemas.microsoft.com/office/drawing/2014/main" id="{116B0E2B-9B81-220F-AB37-B067390384B2}"/>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Infectious</a:t>
            </a:r>
          </a:p>
        </p:txBody>
      </p:sp>
      <p:cxnSp>
        <p:nvCxnSpPr>
          <p:cNvPr id="12" name="Straight Arrow Connector 11">
            <a:extLst>
              <a:ext uri="{FF2B5EF4-FFF2-40B4-BE49-F238E27FC236}">
                <a16:creationId xmlns:a16="http://schemas.microsoft.com/office/drawing/2014/main" id="{70CDF57B-8124-E753-36A1-CC697FEDDFB9}"/>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AD97B5-1B87-CEE3-2919-2DE3699F40B2}"/>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A2DF7D-74BD-C9D6-6BE5-C0851CB0B29C}"/>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77BD1270-C6C2-A575-2111-10563710CE0C}"/>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740231BB-45CB-1F72-570C-73E591622E4D}"/>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F8B6DF0-3669-4854-C5DB-E334EF94C5A5}"/>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5" name="Straight Arrow Connector 24">
            <a:extLst>
              <a:ext uri="{FF2B5EF4-FFF2-40B4-BE49-F238E27FC236}">
                <a16:creationId xmlns:a16="http://schemas.microsoft.com/office/drawing/2014/main" id="{5CBE68C3-EC5B-963D-8296-94924B8ABF3F}"/>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9D1BC19-7563-179F-4788-F32E05182865}"/>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CBA93E-3E61-8CD2-F134-FA74C228CB1F}"/>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7B8CC2-2887-B542-0E80-1643C78A64F5}"/>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A38CB57-A864-35D4-EEC2-CC0C0F989248}"/>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6322DF7E-7DDA-AC46-F097-D1DB15BC2932}"/>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6" name="Straight Arrow Connector 35">
            <a:extLst>
              <a:ext uri="{FF2B5EF4-FFF2-40B4-BE49-F238E27FC236}">
                <a16:creationId xmlns:a16="http://schemas.microsoft.com/office/drawing/2014/main" id="{3872600E-1637-CA14-F941-EF4E9E486E8E}"/>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F615511-56A3-8C3A-7CEB-B0416F25E375}"/>
              </a:ext>
            </a:extLst>
          </p:cNvPr>
          <p:cNvSpPr txBox="1"/>
          <p:nvPr/>
        </p:nvSpPr>
        <p:spPr>
          <a:xfrm>
            <a:off x="8177097"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74" name="TextBox 73">
            <a:extLst>
              <a:ext uri="{FF2B5EF4-FFF2-40B4-BE49-F238E27FC236}">
                <a16:creationId xmlns:a16="http://schemas.microsoft.com/office/drawing/2014/main" id="{E0D6952C-6430-35D2-433E-F2642140C939}"/>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C9C28BDC-269E-0345-1B26-4EB7379DAF00}"/>
              </a:ext>
            </a:extLst>
          </p:cNvPr>
          <p:cNvSpPr txBox="1"/>
          <p:nvPr/>
        </p:nvSpPr>
        <p:spPr>
          <a:xfrm>
            <a:off x="5697893" y="6112136"/>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sp>
        <p:nvSpPr>
          <p:cNvPr id="48" name="Rectangle: Rounded Corners 47">
            <a:extLst>
              <a:ext uri="{FF2B5EF4-FFF2-40B4-BE49-F238E27FC236}">
                <a16:creationId xmlns:a16="http://schemas.microsoft.com/office/drawing/2014/main" id="{79566D35-FC11-7DD2-5945-F32B8AF5E5B3}"/>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Recovered</a:t>
            </a:r>
          </a:p>
        </p:txBody>
      </p:sp>
      <p:cxnSp>
        <p:nvCxnSpPr>
          <p:cNvPr id="19" name="Straight Arrow Connector 18">
            <a:extLst>
              <a:ext uri="{FF2B5EF4-FFF2-40B4-BE49-F238E27FC236}">
                <a16:creationId xmlns:a16="http://schemas.microsoft.com/office/drawing/2014/main" id="{CCE5AA4A-6599-92A8-C2D1-3C17DF428C96}"/>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9F2F288-2186-267D-B152-0F0501C8D774}"/>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20BFC28F-2ACA-FE4E-B128-E1A71A2CC178}"/>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9AC1489E-D013-E85C-AAA9-0DF79D17863D}"/>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6174A27-D7BA-F968-0ED7-995FF9DBAF0D}"/>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24" name="Straight Arrow Connector 23">
            <a:extLst>
              <a:ext uri="{FF2B5EF4-FFF2-40B4-BE49-F238E27FC236}">
                <a16:creationId xmlns:a16="http://schemas.microsoft.com/office/drawing/2014/main" id="{19E5FDA5-0F5A-ECBF-C2D6-82A3491F5D61}"/>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F040DB89-5BB6-08FA-BC42-616F832B200F}"/>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7AB0846B-E7CD-3F9F-1427-CDB080AA2A3D}"/>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8A4F78C-DA75-052E-F46C-085EF3BB6AA3}"/>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cxnSp>
        <p:nvCxnSpPr>
          <p:cNvPr id="54" name="Straight Arrow Connector 53">
            <a:extLst>
              <a:ext uri="{FF2B5EF4-FFF2-40B4-BE49-F238E27FC236}">
                <a16:creationId xmlns:a16="http://schemas.microsoft.com/office/drawing/2014/main" id="{C58C928B-E7A0-DEA4-71E4-6D41148CCDD4}"/>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E5D8429-88BC-C195-E85D-BC328253905D}"/>
              </a:ext>
            </a:extLst>
          </p:cNvPr>
          <p:cNvSpPr txBox="1"/>
          <p:nvPr/>
        </p:nvSpPr>
        <p:spPr>
          <a:xfrm>
            <a:off x="478297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66" name="TextBox 65">
            <a:extLst>
              <a:ext uri="{FF2B5EF4-FFF2-40B4-BE49-F238E27FC236}">
                <a16:creationId xmlns:a16="http://schemas.microsoft.com/office/drawing/2014/main" id="{EDF1DCB9-40F4-2527-F0AB-E13AE24BE9F3}"/>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3DEA0DDA-51E4-4540-6112-889EB35F50DC}"/>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8EFBD1-F562-AA71-6107-6B4D067D5564}"/>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 name="Connector: Curved 1">
            <a:extLst>
              <a:ext uri="{FF2B5EF4-FFF2-40B4-BE49-F238E27FC236}">
                <a16:creationId xmlns:a16="http://schemas.microsoft.com/office/drawing/2014/main" id="{ADC23549-D626-C042-B747-8CD14A89E1F5}"/>
              </a:ext>
            </a:extLst>
          </p:cNvPr>
          <p:cNvCxnSpPr/>
          <p:nvPr/>
        </p:nvCxnSpPr>
        <p:spPr>
          <a:xfrm rot="5400000">
            <a:off x="3974791" y="2063089"/>
            <a:ext cx="2975727" cy="5014310"/>
          </a:xfrm>
          <a:prstGeom prst="curvedConnector3">
            <a:avLst/>
          </a:prstGeom>
          <a:ln w="38100">
            <a:solidFill>
              <a:srgbClr val="7030A0"/>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362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6AF30-34F5-6CFF-F219-E5AFE11A7B4F}"/>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AC79980-30A8-5C9B-D80C-FD68716AE525}"/>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A9A6C7C7-2D8F-4515-9533-C5B51B4867AC}"/>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90C900E4-80D9-020D-A03D-8CB21CD07124}"/>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DC519824-7C3B-7084-798A-7A0AA0833134}"/>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5E61F9F4-F571-87FD-F079-54B6537A61FA}"/>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9" name="Rectangle: Rounded Corners 8">
            <a:extLst>
              <a:ext uri="{FF2B5EF4-FFF2-40B4-BE49-F238E27FC236}">
                <a16:creationId xmlns:a16="http://schemas.microsoft.com/office/drawing/2014/main" id="{BCE44CB2-C581-EF15-460E-8447ADF47DB1}"/>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Infectious</a:t>
            </a:r>
          </a:p>
        </p:txBody>
      </p:sp>
      <p:cxnSp>
        <p:nvCxnSpPr>
          <p:cNvPr id="12" name="Straight Arrow Connector 11">
            <a:extLst>
              <a:ext uri="{FF2B5EF4-FFF2-40B4-BE49-F238E27FC236}">
                <a16:creationId xmlns:a16="http://schemas.microsoft.com/office/drawing/2014/main" id="{C8654053-9C67-0566-64F2-9FF6012595F5}"/>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686CBB-D77D-C346-22BD-364844D1CC54}"/>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915BCF1-F4FC-474B-0918-EED8DABBC139}"/>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1EBA32FB-8763-1073-239E-974E3E1DA85E}"/>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0426A902-93E8-F2E4-6E25-2DC62D89A5D9}"/>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807EB3D-49D9-51CE-C1F6-5FFA5FC4FA2A}"/>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5" name="Straight Arrow Connector 24">
            <a:extLst>
              <a:ext uri="{FF2B5EF4-FFF2-40B4-BE49-F238E27FC236}">
                <a16:creationId xmlns:a16="http://schemas.microsoft.com/office/drawing/2014/main" id="{DB6AB896-5CCE-AE0E-8A01-F64C81B89E0E}"/>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29DD08E-F49C-AAAC-5C6C-824BCF1F4ECE}"/>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8B67507-1743-7EF1-D23F-465E8F43A68B}"/>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52137D-30E8-F422-40A0-E8F90351BE72}"/>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3A11625-A45F-94BD-4F67-B13F7A2CA233}"/>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738BEDA9-211F-6AB2-6321-8E0239C7A313}"/>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6" name="Straight Arrow Connector 35">
            <a:extLst>
              <a:ext uri="{FF2B5EF4-FFF2-40B4-BE49-F238E27FC236}">
                <a16:creationId xmlns:a16="http://schemas.microsoft.com/office/drawing/2014/main" id="{0583ED73-409E-CDC6-C475-ACAFB42913DE}"/>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800334B-3D0A-CA5B-68FE-D59AAFEEA6F3}"/>
              </a:ext>
            </a:extLst>
          </p:cNvPr>
          <p:cNvSpPr txBox="1"/>
          <p:nvPr/>
        </p:nvSpPr>
        <p:spPr>
          <a:xfrm>
            <a:off x="8177097"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74" name="TextBox 73">
            <a:extLst>
              <a:ext uri="{FF2B5EF4-FFF2-40B4-BE49-F238E27FC236}">
                <a16:creationId xmlns:a16="http://schemas.microsoft.com/office/drawing/2014/main" id="{C80FBB9C-C7F7-C6BE-A8D8-99E872B3A376}"/>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E255D1C3-C0D8-8AD7-9AD4-212879AC7892}"/>
              </a:ext>
            </a:extLst>
          </p:cNvPr>
          <p:cNvSpPr txBox="1"/>
          <p:nvPr/>
        </p:nvSpPr>
        <p:spPr>
          <a:xfrm>
            <a:off x="5697893" y="6112136"/>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sp>
        <p:nvSpPr>
          <p:cNvPr id="48" name="Rectangle: Rounded Corners 47">
            <a:extLst>
              <a:ext uri="{FF2B5EF4-FFF2-40B4-BE49-F238E27FC236}">
                <a16:creationId xmlns:a16="http://schemas.microsoft.com/office/drawing/2014/main" id="{AD9CBE19-078B-261A-FA8A-D1FDA3851A0D}"/>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Recovered</a:t>
            </a:r>
          </a:p>
        </p:txBody>
      </p:sp>
      <p:cxnSp>
        <p:nvCxnSpPr>
          <p:cNvPr id="19" name="Straight Arrow Connector 18">
            <a:extLst>
              <a:ext uri="{FF2B5EF4-FFF2-40B4-BE49-F238E27FC236}">
                <a16:creationId xmlns:a16="http://schemas.microsoft.com/office/drawing/2014/main" id="{189C2C8D-CFDE-A13A-A1F6-7FFA84323B1F}"/>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B5635B6-B418-CE69-F5AF-432CA2D1CE8A}"/>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C43E5413-BA63-62CA-F994-AEF9FDB2A700}"/>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2F4C7820-4DD4-B668-09BB-4BC9EF43D2F1}"/>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EE34ED5-9E7E-8CBC-542B-36D66A399FA9}"/>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24" name="Straight Arrow Connector 23">
            <a:extLst>
              <a:ext uri="{FF2B5EF4-FFF2-40B4-BE49-F238E27FC236}">
                <a16:creationId xmlns:a16="http://schemas.microsoft.com/office/drawing/2014/main" id="{53905A47-AC8F-A93E-C3F4-5E307A386087}"/>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35960AF0-B34C-A675-4A18-F4A7C3A9BA97}"/>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28185B37-018E-C6EC-FC80-74CFDB599B39}"/>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64118E4-4380-053A-7477-B8120D2902B1}"/>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cxnSp>
        <p:nvCxnSpPr>
          <p:cNvPr id="54" name="Straight Arrow Connector 53">
            <a:extLst>
              <a:ext uri="{FF2B5EF4-FFF2-40B4-BE49-F238E27FC236}">
                <a16:creationId xmlns:a16="http://schemas.microsoft.com/office/drawing/2014/main" id="{91843257-E1E0-E9C7-B0A1-5698DCDCC66D}"/>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9545A03-C293-99DB-01D2-F603E0DAD7D4}"/>
              </a:ext>
            </a:extLst>
          </p:cNvPr>
          <p:cNvSpPr txBox="1"/>
          <p:nvPr/>
        </p:nvSpPr>
        <p:spPr>
          <a:xfrm>
            <a:off x="478297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66" name="TextBox 65">
            <a:extLst>
              <a:ext uri="{FF2B5EF4-FFF2-40B4-BE49-F238E27FC236}">
                <a16:creationId xmlns:a16="http://schemas.microsoft.com/office/drawing/2014/main" id="{E49ABCD1-FB3D-E6DE-FF68-E9CA84D388D3}"/>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BC4E3DCF-DBE9-4164-1E0E-80431D5ACCB5}"/>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0DD68AB-05A0-CC6C-3FB9-B2844D6291E3}"/>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 name="Connector: Curved 1">
            <a:extLst>
              <a:ext uri="{FF2B5EF4-FFF2-40B4-BE49-F238E27FC236}">
                <a16:creationId xmlns:a16="http://schemas.microsoft.com/office/drawing/2014/main" id="{A1EA192E-FF39-79CE-A006-36B0CFDC45C2}"/>
              </a:ext>
            </a:extLst>
          </p:cNvPr>
          <p:cNvCxnSpPr/>
          <p:nvPr/>
        </p:nvCxnSpPr>
        <p:spPr>
          <a:xfrm rot="5400000">
            <a:off x="3974791" y="2063089"/>
            <a:ext cx="2975727" cy="5014310"/>
          </a:xfrm>
          <a:prstGeom prst="curvedConnector3">
            <a:avLst/>
          </a:prstGeom>
          <a:ln w="38100">
            <a:solidFill>
              <a:srgbClr val="7030A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 name="Connector: Curved 2">
            <a:extLst>
              <a:ext uri="{FF2B5EF4-FFF2-40B4-BE49-F238E27FC236}">
                <a16:creationId xmlns:a16="http://schemas.microsoft.com/office/drawing/2014/main" id="{D3CE7082-E631-AE81-8915-AE89C4E8E9E8}"/>
              </a:ext>
            </a:extLst>
          </p:cNvPr>
          <p:cNvCxnSpPr>
            <a:cxnSpLocks/>
            <a:stCxn id="9" idx="0"/>
            <a:endCxn id="66" idx="2"/>
          </p:cNvCxnSpPr>
          <p:nvPr/>
        </p:nvCxnSpPr>
        <p:spPr>
          <a:xfrm rot="16200000" flipV="1">
            <a:off x="4280493" y="1804998"/>
            <a:ext cx="2364323" cy="5014310"/>
          </a:xfrm>
          <a:prstGeom prst="curvedConnector3">
            <a:avLst>
              <a:gd name="adj1" fmla="val 38779"/>
            </a:avLst>
          </a:prstGeom>
          <a:ln w="38100">
            <a:solidFill>
              <a:srgbClr val="7030A0"/>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962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CFE67-996D-53F3-727A-BBCEEEA44ABF}"/>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65F63C2-F5FC-E55F-0213-421E346FF28F}"/>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E2CCB01B-E3B7-4939-FA99-793FEDB76306}"/>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4203D17E-9664-3E95-C36E-53B64B42A5AC}"/>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6BAB2069-52B6-6831-B01F-AC0F82DB2567}"/>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AA20A66E-10D7-8F7E-1B88-CADD20BEC988}"/>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9" name="Rectangle: Rounded Corners 8">
            <a:extLst>
              <a:ext uri="{FF2B5EF4-FFF2-40B4-BE49-F238E27FC236}">
                <a16:creationId xmlns:a16="http://schemas.microsoft.com/office/drawing/2014/main" id="{DDC1A03D-D80E-70EE-39B0-D1ECA86ED37E}"/>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Infectious</a:t>
            </a:r>
          </a:p>
        </p:txBody>
      </p:sp>
      <p:cxnSp>
        <p:nvCxnSpPr>
          <p:cNvPr id="12" name="Straight Arrow Connector 11">
            <a:extLst>
              <a:ext uri="{FF2B5EF4-FFF2-40B4-BE49-F238E27FC236}">
                <a16:creationId xmlns:a16="http://schemas.microsoft.com/office/drawing/2014/main" id="{38BF95E9-51C4-7F2C-BA7B-9242EDBBA9E7}"/>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C1F338-C5D2-AAFD-C500-20F5294E1529}"/>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3560EE-4D78-7501-E379-E60F12A2B24D}"/>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5969181B-C65C-F103-1769-4BA1B551E2AE}"/>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A7881A99-8A47-C8C1-1A1E-C918F0043734}"/>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0D05CD2-5BD7-22D6-D477-665176B37595}"/>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5" name="Straight Arrow Connector 24">
            <a:extLst>
              <a:ext uri="{FF2B5EF4-FFF2-40B4-BE49-F238E27FC236}">
                <a16:creationId xmlns:a16="http://schemas.microsoft.com/office/drawing/2014/main" id="{F9BC1237-CB7C-7B3C-54AF-C17ECD52D2DB}"/>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4727500-916E-0F9A-6BDA-E0BBAFEC942C}"/>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C3D1D20-02BF-4CC6-4580-36D9C2094DFE}"/>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2ABF4C2-FF6F-CB36-249C-AFD98C9418A1}"/>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F4B04CE-BD7F-8CB0-483F-8941C76E2979}"/>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314EF0BB-110D-A726-952E-65679C4E26B3}"/>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6" name="Straight Arrow Connector 35">
            <a:extLst>
              <a:ext uri="{FF2B5EF4-FFF2-40B4-BE49-F238E27FC236}">
                <a16:creationId xmlns:a16="http://schemas.microsoft.com/office/drawing/2014/main" id="{B0FA2C91-C0FE-74D9-04BC-95F5F3A16314}"/>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18374B5-10FE-CD10-07CD-1A035FFA0FD4}"/>
              </a:ext>
            </a:extLst>
          </p:cNvPr>
          <p:cNvSpPr txBox="1"/>
          <p:nvPr/>
        </p:nvSpPr>
        <p:spPr>
          <a:xfrm>
            <a:off x="8177097"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74" name="TextBox 73">
            <a:extLst>
              <a:ext uri="{FF2B5EF4-FFF2-40B4-BE49-F238E27FC236}">
                <a16:creationId xmlns:a16="http://schemas.microsoft.com/office/drawing/2014/main" id="{393FB3D2-8AA4-794B-54E6-4F029FCC60C8}"/>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Rounded Corners 47">
            <a:extLst>
              <a:ext uri="{FF2B5EF4-FFF2-40B4-BE49-F238E27FC236}">
                <a16:creationId xmlns:a16="http://schemas.microsoft.com/office/drawing/2014/main" id="{CCC4940B-A539-3FB6-924B-37DFCE9E2473}"/>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Recovered</a:t>
            </a:r>
          </a:p>
        </p:txBody>
      </p:sp>
      <p:cxnSp>
        <p:nvCxnSpPr>
          <p:cNvPr id="19" name="Straight Arrow Connector 18">
            <a:extLst>
              <a:ext uri="{FF2B5EF4-FFF2-40B4-BE49-F238E27FC236}">
                <a16:creationId xmlns:a16="http://schemas.microsoft.com/office/drawing/2014/main" id="{9977D25C-7668-BC72-5032-F1764A5E174A}"/>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D85290-CAE8-95EC-7A15-01238F71DF79}"/>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5E63954C-AA44-2468-ADBC-412E9BCAACFF}"/>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DB4D59C9-4410-B85B-C6C4-8AD98C291587}"/>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B60D2C42-1EFB-43CF-E2ED-8B1822FCF86A}"/>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24" name="Straight Arrow Connector 23">
            <a:extLst>
              <a:ext uri="{FF2B5EF4-FFF2-40B4-BE49-F238E27FC236}">
                <a16:creationId xmlns:a16="http://schemas.microsoft.com/office/drawing/2014/main" id="{B5211C5F-00F6-C3A3-4C40-74BB32C131AD}"/>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5B843DB9-CFC6-D025-B93A-FE42BBD00802}"/>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3DD2364F-58AB-F886-2A36-CF87271FDFF8}"/>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5E498B3-D908-4926-614F-DC127E97ACAC}"/>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ECB02DF-1667-8BDC-6C7F-1B67B30A78A3}"/>
              </a:ext>
            </a:extLst>
          </p:cNvPr>
          <p:cNvSpPr txBox="1"/>
          <p:nvPr/>
        </p:nvSpPr>
        <p:spPr>
          <a:xfrm>
            <a:off x="478297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66" name="TextBox 65">
            <a:extLst>
              <a:ext uri="{FF2B5EF4-FFF2-40B4-BE49-F238E27FC236}">
                <a16:creationId xmlns:a16="http://schemas.microsoft.com/office/drawing/2014/main" id="{999C731C-7F31-64EB-FCE4-6E12ECA2ABBA}"/>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3844756D-6103-62BE-9741-4657F330DC75}"/>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3ACC029-BF1D-D1EC-654E-E96113421B99}"/>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grpSp>
        <p:nvGrpSpPr>
          <p:cNvPr id="14" name="Group 13">
            <a:extLst>
              <a:ext uri="{FF2B5EF4-FFF2-40B4-BE49-F238E27FC236}">
                <a16:creationId xmlns:a16="http://schemas.microsoft.com/office/drawing/2014/main" id="{73362423-7E1E-C908-02DE-2C77A315B3D3}"/>
              </a:ext>
            </a:extLst>
          </p:cNvPr>
          <p:cNvGrpSpPr/>
          <p:nvPr/>
        </p:nvGrpSpPr>
        <p:grpSpPr>
          <a:xfrm>
            <a:off x="4857098" y="3059533"/>
            <a:ext cx="2995052" cy="729343"/>
            <a:chOff x="4857098" y="3059533"/>
            <a:chExt cx="2995052" cy="729343"/>
          </a:xfrm>
        </p:grpSpPr>
        <p:sp>
          <p:nvSpPr>
            <p:cNvPr id="45" name="TextBox 44">
              <a:extLst>
                <a:ext uri="{FF2B5EF4-FFF2-40B4-BE49-F238E27FC236}">
                  <a16:creationId xmlns:a16="http://schemas.microsoft.com/office/drawing/2014/main" id="{B834FF30-3724-2C2C-BA10-A88F95527DAA}"/>
                </a:ext>
              </a:extLst>
            </p:cNvPr>
            <p:cNvSpPr txBox="1"/>
            <p:nvPr/>
          </p:nvSpPr>
          <p:spPr>
            <a:xfrm>
              <a:off x="4857098" y="3419544"/>
              <a:ext cx="2995052" cy="369332"/>
            </a:xfrm>
            <a:prstGeom prst="rect">
              <a:avLst/>
            </a:prstGeom>
            <a:noFill/>
          </p:spPr>
          <p:txBody>
            <a:bodyPr wrap="square" rtlCol="0">
              <a:spAutoFit/>
            </a:bodyPr>
            <a:lstStyle/>
            <a:p>
              <a:pPr>
                <a:defRPr/>
              </a:pPr>
              <a:r>
                <a:rPr kumimoji="0" lang="en-US" b="1" i="0" u="sng" strike="noStrike" kern="1200" cap="none" spc="0" normalizeH="0" baseline="0" noProof="0" dirty="0">
                  <a:ln>
                    <a:noFill/>
                  </a:ln>
                  <a:solidFill>
                    <a:prstClr val="black"/>
                  </a:solidFill>
                  <a:effectLst/>
                  <a:uLnTx/>
                  <a:uFillTx/>
                  <a:latin typeface="Calibri" panose="020F0502020204030204"/>
                  <a:ea typeface="+mn-ea"/>
                  <a:cs typeface="+mn-cs"/>
                </a:rPr>
                <a:t>Intrinsic</a:t>
              </a:r>
              <a:r>
                <a:rPr kumimoji="0" lang="en-US" b="1" i="0" strike="noStrike" kern="1200" cap="none" spc="0" normalizeH="0" baseline="0" noProof="0" dirty="0">
                  <a:ln>
                    <a:noFill/>
                  </a:ln>
                  <a:solidFill>
                    <a:prstClr val="black"/>
                  </a:solidFill>
                  <a:effectLst/>
                  <a:uLnTx/>
                  <a:uFillTx/>
                  <a:latin typeface="Calibri" panose="020F0502020204030204"/>
                  <a:ea typeface="+mn-ea"/>
                  <a:cs typeface="+mn-cs"/>
                </a:rPr>
                <a:t> incubation period</a:t>
              </a:r>
              <a:endParaRPr kumimoji="0" lang="en-US"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ight Brace 9">
              <a:extLst>
                <a:ext uri="{FF2B5EF4-FFF2-40B4-BE49-F238E27FC236}">
                  <a16:creationId xmlns:a16="http://schemas.microsoft.com/office/drawing/2014/main" id="{1173E40A-9667-C9E0-834F-B50DC18F6754}"/>
                </a:ext>
              </a:extLst>
            </p:cNvPr>
            <p:cNvSpPr/>
            <p:nvPr/>
          </p:nvSpPr>
          <p:spPr>
            <a:xfrm rot="5400000">
              <a:off x="6174619" y="2481069"/>
              <a:ext cx="360011" cy="1516939"/>
            </a:xfrm>
            <a:prstGeom prst="rightBrace">
              <a:avLst>
                <a:gd name="adj1" fmla="val 11563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67B6083-D167-FA0D-DDEA-F4D47D1874FD}"/>
              </a:ext>
            </a:extLst>
          </p:cNvPr>
          <p:cNvGrpSpPr/>
          <p:nvPr/>
        </p:nvGrpSpPr>
        <p:grpSpPr>
          <a:xfrm>
            <a:off x="4913543" y="4317073"/>
            <a:ext cx="2826327" cy="721408"/>
            <a:chOff x="5058962" y="4272263"/>
            <a:chExt cx="2826327" cy="721408"/>
          </a:xfrm>
        </p:grpSpPr>
        <p:sp>
          <p:nvSpPr>
            <p:cNvPr id="84" name="TextBox 83">
              <a:extLst>
                <a:ext uri="{FF2B5EF4-FFF2-40B4-BE49-F238E27FC236}">
                  <a16:creationId xmlns:a16="http://schemas.microsoft.com/office/drawing/2014/main" id="{C52C520F-B791-D515-4BBB-745959ADF69E}"/>
                </a:ext>
              </a:extLst>
            </p:cNvPr>
            <p:cNvSpPr txBox="1"/>
            <p:nvPr/>
          </p:nvSpPr>
          <p:spPr>
            <a:xfrm>
              <a:off x="5058962" y="4272263"/>
              <a:ext cx="2826327" cy="369332"/>
            </a:xfrm>
            <a:prstGeom prst="rect">
              <a:avLst/>
            </a:prstGeom>
            <a:noFill/>
          </p:spPr>
          <p:txBody>
            <a:bodyPr wrap="square" rtlCol="0">
              <a:spAutoFit/>
            </a:bodyPr>
            <a:lstStyle/>
            <a:p>
              <a:pPr>
                <a:defRPr/>
              </a:pPr>
              <a:r>
                <a:rPr lang="en-US" b="1" u="sng" dirty="0">
                  <a:solidFill>
                    <a:prstClr val="black"/>
                  </a:solidFill>
                  <a:latin typeface="Calibri" panose="020F0502020204030204"/>
                </a:rPr>
                <a:t>Extrinsic</a:t>
              </a:r>
              <a:r>
                <a:rPr lang="en-US" b="1" dirty="0">
                  <a:solidFill>
                    <a:prstClr val="black"/>
                  </a:solidFill>
                  <a:latin typeface="Calibri" panose="020F0502020204030204"/>
                </a:rPr>
                <a:t> incubation period</a:t>
              </a:r>
              <a:endParaRPr kumimoji="0" lang="en-US"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ight Brace 10">
              <a:extLst>
                <a:ext uri="{FF2B5EF4-FFF2-40B4-BE49-F238E27FC236}">
                  <a16:creationId xmlns:a16="http://schemas.microsoft.com/office/drawing/2014/main" id="{364EFA42-638C-81C2-61FA-C7AF73A037F8}"/>
                </a:ext>
              </a:extLst>
            </p:cNvPr>
            <p:cNvSpPr/>
            <p:nvPr/>
          </p:nvSpPr>
          <p:spPr>
            <a:xfrm rot="16200000" flipV="1">
              <a:off x="6292120" y="4055196"/>
              <a:ext cx="360011" cy="1516939"/>
            </a:xfrm>
            <a:prstGeom prst="rightBrace">
              <a:avLst>
                <a:gd name="adj1" fmla="val 11563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920679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5FF4-BE97-7469-DC9B-40019E8F96B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B812C72F-1743-06BB-2204-C5D9E16958BD}"/>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h</m:t>
                          </m:r>
                        </m:sub>
                      </m:sSub>
                    </m:oMath>
                  </m:oMathPara>
                </a14:m>
                <a:endParaRPr lang="en-US" sz="4800" dirty="0"/>
              </a:p>
            </p:txBody>
          </p:sp>
        </mc:Choice>
        <mc:Fallback xmlns="">
          <p:sp>
            <p:nvSpPr>
              <p:cNvPr id="4" name="Rectangle: Rounded Corners 3">
                <a:extLst>
                  <a:ext uri="{FF2B5EF4-FFF2-40B4-BE49-F238E27FC236}">
                    <a16:creationId xmlns:a16="http://schemas.microsoft.com/office/drawing/2014/main" id="{B812C72F-1743-06BB-2204-C5D9E16958BD}"/>
                  </a:ext>
                </a:extLst>
              </p:cNvPr>
              <p:cNvSpPr>
                <a:spLocks noRot="1" noChangeAspect="1" noMove="1" noResize="1" noEditPoints="1" noAdjustHandles="1" noChangeArrowheads="1" noChangeShapeType="1" noTextEdit="1"/>
              </p:cNvSpPr>
              <p:nvPr/>
            </p:nvSpPr>
            <p:spPr>
              <a:xfrm>
                <a:off x="380121" y="2076541"/>
                <a:ext cx="1737360" cy="100584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B701A13-4B65-16A7-9616-F72A90B504F7}"/>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h</m:t>
                          </m:r>
                        </m:sub>
                      </m:sSub>
                    </m:oMath>
                  </m:oMathPara>
                </a14:m>
                <a:endParaRPr lang="en-US" sz="4800" dirty="0"/>
              </a:p>
            </p:txBody>
          </p:sp>
        </mc:Choice>
        <mc:Fallback xmlns="">
          <p:sp>
            <p:nvSpPr>
              <p:cNvPr id="5" name="Rectangle: Rounded Corners 4">
                <a:extLst>
                  <a:ext uri="{FF2B5EF4-FFF2-40B4-BE49-F238E27FC236}">
                    <a16:creationId xmlns:a16="http://schemas.microsoft.com/office/drawing/2014/main" id="{6B701A13-4B65-16A7-9616-F72A90B504F7}"/>
                  </a:ext>
                </a:extLst>
              </p:cNvPr>
              <p:cNvSpPr>
                <a:spLocks noRot="1" noChangeAspect="1" noMove="1" noResize="1" noEditPoints="1" noAdjustHandles="1" noChangeArrowheads="1" noChangeShapeType="1" noTextEdit="1"/>
              </p:cNvSpPr>
              <p:nvPr/>
            </p:nvSpPr>
            <p:spPr>
              <a:xfrm>
                <a:off x="7101129" y="2076541"/>
                <a:ext cx="1737360" cy="1005840"/>
              </a:xfrm>
              <a:prstGeom prst="roundRect">
                <a:avLst/>
              </a:prstGeom>
              <a:blipFill>
                <a:blip r:embed="rId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20682E43-8050-66A7-6F46-B09F8253E9AD}"/>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6" name="Rectangle: Rounded Corners 5">
                <a:extLst>
                  <a:ext uri="{FF2B5EF4-FFF2-40B4-BE49-F238E27FC236}">
                    <a16:creationId xmlns:a16="http://schemas.microsoft.com/office/drawing/2014/main" id="{20682E43-8050-66A7-6F46-B09F8253E9AD}"/>
                  </a:ext>
                </a:extLst>
              </p:cNvPr>
              <p:cNvSpPr>
                <a:spLocks noRot="1" noChangeAspect="1" noMove="1" noResize="1" noEditPoints="1" noAdjustHandles="1" noChangeArrowheads="1" noChangeShapeType="1" noTextEdit="1"/>
              </p:cNvSpPr>
              <p:nvPr/>
            </p:nvSpPr>
            <p:spPr>
              <a:xfrm>
                <a:off x="380121" y="5494314"/>
                <a:ext cx="1737360" cy="1005840"/>
              </a:xfrm>
              <a:prstGeom prst="round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1E90048-802A-57C0-9BBC-32F660975448}"/>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CE2026CC-DED2-D39B-7A4E-CA70AB8BBB21}"/>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F56D512-076D-19E5-5E5E-3A603A023C98}"/>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9" name="Rectangle: Rounded Corners 8">
                <a:extLst>
                  <a:ext uri="{FF2B5EF4-FFF2-40B4-BE49-F238E27FC236}">
                    <a16:creationId xmlns:a16="http://schemas.microsoft.com/office/drawing/2014/main" id="{BF56D512-076D-19E5-5E5E-3A603A023C98}"/>
                  </a:ext>
                </a:extLst>
              </p:cNvPr>
              <p:cNvSpPr>
                <a:spLocks noRot="1" noChangeAspect="1" noMove="1" noResize="1" noEditPoints="1" noAdjustHandles="1" noChangeArrowheads="1" noChangeShapeType="1" noTextEdit="1"/>
              </p:cNvSpPr>
              <p:nvPr/>
            </p:nvSpPr>
            <p:spPr>
              <a:xfrm>
                <a:off x="7101129" y="5494314"/>
                <a:ext cx="1737360" cy="1005840"/>
              </a:xfrm>
              <a:prstGeom prst="roundRect">
                <a:avLst/>
              </a:prstGeom>
              <a:blipFill>
                <a:blip r:embed="rId6"/>
                <a:stretch>
                  <a:fillRect/>
                </a:stretch>
              </a:blipFill>
              <a:ln w="57150">
                <a:solidFill>
                  <a:srgbClr val="FF000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DF440165-2B3F-AE5A-C99B-2F74AF0DE961}"/>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B7359C-0400-F974-89D6-F3BEBD45D311}"/>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7EB0C7-82E8-B348-9E11-14A967B8DA51}"/>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3DF970BE-A0E6-9349-9816-9D4F29FAF758}"/>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811D69F-3B9D-9978-7377-8CA89DC25501}"/>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5" name="Straight Arrow Connector 24">
            <a:extLst>
              <a:ext uri="{FF2B5EF4-FFF2-40B4-BE49-F238E27FC236}">
                <a16:creationId xmlns:a16="http://schemas.microsoft.com/office/drawing/2014/main" id="{A21968D9-61D1-7FDB-C736-C7D52C5F868F}"/>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2160D36-FE4A-8DB9-4222-094FF6DC9730}"/>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65ACA4B-0676-5FD6-B4AD-32AE331FB83F}"/>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AB14B0E-DD5C-7598-31D5-41ED6EF37D7D}"/>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61F6CF3-CFD6-EBA7-5659-E93E39915D12}"/>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AD467A6D-3E5B-EDAE-0892-366B489CF3BC}"/>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6" name="Straight Arrow Connector 35">
            <a:extLst>
              <a:ext uri="{FF2B5EF4-FFF2-40B4-BE49-F238E27FC236}">
                <a16:creationId xmlns:a16="http://schemas.microsoft.com/office/drawing/2014/main" id="{198F586B-90E6-6F2A-48F2-F7FFB18A9147}"/>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ECD56AD-CE9A-D54C-0C85-9E42EB3BDE67}"/>
              </a:ext>
            </a:extLst>
          </p:cNvPr>
          <p:cNvSpPr txBox="1"/>
          <p:nvPr/>
        </p:nvSpPr>
        <p:spPr>
          <a:xfrm>
            <a:off x="8177097"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74" name="TextBox 73">
            <a:extLst>
              <a:ext uri="{FF2B5EF4-FFF2-40B4-BE49-F238E27FC236}">
                <a16:creationId xmlns:a16="http://schemas.microsoft.com/office/drawing/2014/main" id="{40E6BBB3-ABC5-C18A-98F6-027A593F9114}"/>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84" name="TextBox 83">
            <a:extLst>
              <a:ext uri="{FF2B5EF4-FFF2-40B4-BE49-F238E27FC236}">
                <a16:creationId xmlns:a16="http://schemas.microsoft.com/office/drawing/2014/main" id="{51E70DD6-DCD0-23C0-B1C4-BD924C968DCA}"/>
              </a:ext>
            </a:extLst>
          </p:cNvPr>
          <p:cNvSpPr txBox="1"/>
          <p:nvPr/>
        </p:nvSpPr>
        <p:spPr>
          <a:xfrm>
            <a:off x="5697893" y="6112136"/>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mc:AlternateContent xmlns:mc="http://schemas.openxmlformats.org/markup-compatibility/2006" xmlns:a14="http://schemas.microsoft.com/office/drawing/2010/main">
        <mc:Choice Requires="a14">
          <p:sp>
            <p:nvSpPr>
              <p:cNvPr id="48" name="Rectangle: Rounded Corners 47">
                <a:extLst>
                  <a:ext uri="{FF2B5EF4-FFF2-40B4-BE49-F238E27FC236}">
                    <a16:creationId xmlns:a16="http://schemas.microsoft.com/office/drawing/2014/main" id="{0878A624-E568-1CB8-CFF5-3F20D8A128B7}"/>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R</m:t>
                          </m:r>
                        </m:e>
                        <m:sub>
                          <m:r>
                            <a:rPr lang="en-US" sz="4800" b="0" i="1" smtClean="0">
                              <a:latin typeface="Cambria Math" panose="02040503050406030204" pitchFamily="18" charset="0"/>
                            </a:rPr>
                            <m:t>h</m:t>
                          </m:r>
                        </m:sub>
                      </m:sSub>
                    </m:oMath>
                  </m:oMathPara>
                </a14:m>
                <a:endParaRPr lang="en-US" sz="4800" dirty="0"/>
              </a:p>
            </p:txBody>
          </p:sp>
        </mc:Choice>
        <mc:Fallback xmlns="">
          <p:sp>
            <p:nvSpPr>
              <p:cNvPr id="48" name="Rectangle: Rounded Corners 47">
                <a:extLst>
                  <a:ext uri="{FF2B5EF4-FFF2-40B4-BE49-F238E27FC236}">
                    <a16:creationId xmlns:a16="http://schemas.microsoft.com/office/drawing/2014/main" id="{0878A624-E568-1CB8-CFF5-3F20D8A128B7}"/>
                  </a:ext>
                </a:extLst>
              </p:cNvPr>
              <p:cNvSpPr>
                <a:spLocks noRot="1" noChangeAspect="1" noMove="1" noResize="1" noEditPoints="1" noAdjustHandles="1" noChangeArrowheads="1" noChangeShapeType="1" noTextEdit="1"/>
              </p:cNvSpPr>
              <p:nvPr/>
            </p:nvSpPr>
            <p:spPr>
              <a:xfrm>
                <a:off x="9953641" y="2076541"/>
                <a:ext cx="1737360" cy="1005840"/>
              </a:xfrm>
              <a:prstGeom prst="roundRect">
                <a:avLst/>
              </a:prstGeom>
              <a:blipFill>
                <a:blip r:embed="rId7"/>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512C816-282C-E156-3EFC-B40D746C1BF6}"/>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0162204-B9CB-5662-911A-11F12082AFFB}"/>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DABC92AE-CFB5-3E14-4B7A-97AD4A24FCA5}"/>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FEB6D82D-DC5D-0707-61E9-95C60A4D256F}"/>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5758DCA4-D0CD-C424-562E-CE6FB7732B7D}"/>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17" name="Rectangle: Rounded Corners 16">
                <a:extLst>
                  <a:ext uri="{FF2B5EF4-FFF2-40B4-BE49-F238E27FC236}">
                    <a16:creationId xmlns:a16="http://schemas.microsoft.com/office/drawing/2014/main" id="{5758DCA4-D0CD-C424-562E-CE6FB7732B7D}"/>
                  </a:ext>
                </a:extLst>
              </p:cNvPr>
              <p:cNvSpPr>
                <a:spLocks noRot="1" noChangeAspect="1" noMove="1" noResize="1" noEditPoints="1" noAdjustHandles="1" noChangeArrowheads="1" noChangeShapeType="1" noTextEdit="1"/>
              </p:cNvSpPr>
              <p:nvPr/>
            </p:nvSpPr>
            <p:spPr>
              <a:xfrm>
                <a:off x="3826156" y="5494314"/>
                <a:ext cx="1737360" cy="1005840"/>
              </a:xfrm>
              <a:prstGeom prst="roundRect">
                <a:avLst/>
              </a:prstGeom>
              <a:blipFill>
                <a:blip r:embed="rId8"/>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A4F99DA9-245A-9E3F-1B76-4DFE3874E0DD}"/>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Rounded Corners 38">
                <a:extLst>
                  <a:ext uri="{FF2B5EF4-FFF2-40B4-BE49-F238E27FC236}">
                    <a16:creationId xmlns:a16="http://schemas.microsoft.com/office/drawing/2014/main" id="{6646DF6B-0334-58F2-2549-B1B746D01449}"/>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h</m:t>
                          </m:r>
                        </m:sub>
                      </m:sSub>
                    </m:oMath>
                  </m:oMathPara>
                </a14:m>
                <a:endParaRPr lang="en-US" sz="4800" dirty="0"/>
              </a:p>
            </p:txBody>
          </p:sp>
        </mc:Choice>
        <mc:Fallback xmlns="">
          <p:sp>
            <p:nvSpPr>
              <p:cNvPr id="39" name="Rectangle: Rounded Corners 38">
                <a:extLst>
                  <a:ext uri="{FF2B5EF4-FFF2-40B4-BE49-F238E27FC236}">
                    <a16:creationId xmlns:a16="http://schemas.microsoft.com/office/drawing/2014/main" id="{6646DF6B-0334-58F2-2549-B1B746D01449}"/>
                  </a:ext>
                </a:extLst>
              </p:cNvPr>
              <p:cNvSpPr>
                <a:spLocks noRot="1" noChangeAspect="1" noMove="1" noResize="1" noEditPoints="1" noAdjustHandles="1" noChangeArrowheads="1" noChangeShapeType="1" noTextEdit="1"/>
              </p:cNvSpPr>
              <p:nvPr/>
            </p:nvSpPr>
            <p:spPr>
              <a:xfrm>
                <a:off x="3826156" y="2076541"/>
                <a:ext cx="1737360" cy="1005840"/>
              </a:xfrm>
              <a:prstGeom prst="roundRect">
                <a:avLst/>
              </a:prstGeom>
              <a:blipFill>
                <a:blip r:embed="rId9"/>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4B52E8D8-9B5D-F78C-8DCC-7CC5DBC72256}"/>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201027B-628F-A17E-5629-BB5946FC015D}"/>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cxnSp>
        <p:nvCxnSpPr>
          <p:cNvPr id="54" name="Straight Arrow Connector 53">
            <a:extLst>
              <a:ext uri="{FF2B5EF4-FFF2-40B4-BE49-F238E27FC236}">
                <a16:creationId xmlns:a16="http://schemas.microsoft.com/office/drawing/2014/main" id="{13731CDC-DDF9-1104-3730-A6FED4AC69B1}"/>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A15167D-3EDF-51D4-69FB-F9364672DBF9}"/>
              </a:ext>
            </a:extLst>
          </p:cNvPr>
          <p:cNvSpPr txBox="1"/>
          <p:nvPr/>
        </p:nvSpPr>
        <p:spPr>
          <a:xfrm>
            <a:off x="478297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66" name="TextBox 65">
            <a:extLst>
              <a:ext uri="{FF2B5EF4-FFF2-40B4-BE49-F238E27FC236}">
                <a16:creationId xmlns:a16="http://schemas.microsoft.com/office/drawing/2014/main" id="{075965C9-9A30-4203-81B1-F8E2F8612491}"/>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cxnSp>
        <p:nvCxnSpPr>
          <p:cNvPr id="67" name="Straight Arrow Connector 66">
            <a:extLst>
              <a:ext uri="{FF2B5EF4-FFF2-40B4-BE49-F238E27FC236}">
                <a16:creationId xmlns:a16="http://schemas.microsoft.com/office/drawing/2014/main" id="{F6078D1A-70B7-8C8A-44B0-01DA7C6A558F}"/>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5FAD26E-8A9C-34CB-2842-588BDD66F6A6}"/>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11" name="TextBox 10">
            <a:extLst>
              <a:ext uri="{FF2B5EF4-FFF2-40B4-BE49-F238E27FC236}">
                <a16:creationId xmlns:a16="http://schemas.microsoft.com/office/drawing/2014/main" id="{0B05F0F0-D604-89AA-37C0-7D3560682632}"/>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Tree>
    <p:extLst>
      <p:ext uri="{BB962C8B-B14F-4D97-AF65-F5344CB8AC3E}">
        <p14:creationId xmlns:p14="http://schemas.microsoft.com/office/powerpoint/2010/main" val="22626838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C532D-4B73-25EC-1F54-E849288C755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F1D788BD-8161-EB07-8BC8-980B40EC0251}"/>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h</m:t>
                          </m:r>
                        </m:sub>
                      </m:sSub>
                    </m:oMath>
                  </m:oMathPara>
                </a14:m>
                <a:endParaRPr lang="en-US" sz="4800" dirty="0"/>
              </a:p>
            </p:txBody>
          </p:sp>
        </mc:Choice>
        <mc:Fallback xmlns="">
          <p:sp>
            <p:nvSpPr>
              <p:cNvPr id="4" name="Rectangle: Rounded Corners 3">
                <a:extLst>
                  <a:ext uri="{FF2B5EF4-FFF2-40B4-BE49-F238E27FC236}">
                    <a16:creationId xmlns:a16="http://schemas.microsoft.com/office/drawing/2014/main" id="{F1D788BD-8161-EB07-8BC8-980B40EC0251}"/>
                  </a:ext>
                </a:extLst>
              </p:cNvPr>
              <p:cNvSpPr>
                <a:spLocks noRot="1" noChangeAspect="1" noMove="1" noResize="1" noEditPoints="1" noAdjustHandles="1" noChangeArrowheads="1" noChangeShapeType="1" noTextEdit="1"/>
              </p:cNvSpPr>
              <p:nvPr/>
            </p:nvSpPr>
            <p:spPr>
              <a:xfrm>
                <a:off x="380121" y="2076541"/>
                <a:ext cx="1737360" cy="100584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63CC131-66BE-2C3F-2E0B-41A538B2D771}"/>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h</m:t>
                          </m:r>
                        </m:sub>
                      </m:sSub>
                    </m:oMath>
                  </m:oMathPara>
                </a14:m>
                <a:endParaRPr lang="en-US" sz="4800" dirty="0"/>
              </a:p>
            </p:txBody>
          </p:sp>
        </mc:Choice>
        <mc:Fallback xmlns="">
          <p:sp>
            <p:nvSpPr>
              <p:cNvPr id="5" name="Rectangle: Rounded Corners 4">
                <a:extLst>
                  <a:ext uri="{FF2B5EF4-FFF2-40B4-BE49-F238E27FC236}">
                    <a16:creationId xmlns:a16="http://schemas.microsoft.com/office/drawing/2014/main" id="{663CC131-66BE-2C3F-2E0B-41A538B2D771}"/>
                  </a:ext>
                </a:extLst>
              </p:cNvPr>
              <p:cNvSpPr>
                <a:spLocks noRot="1" noChangeAspect="1" noMove="1" noResize="1" noEditPoints="1" noAdjustHandles="1" noChangeArrowheads="1" noChangeShapeType="1" noTextEdit="1"/>
              </p:cNvSpPr>
              <p:nvPr/>
            </p:nvSpPr>
            <p:spPr>
              <a:xfrm>
                <a:off x="7101129" y="2076541"/>
                <a:ext cx="1737360" cy="1005840"/>
              </a:xfrm>
              <a:prstGeom prst="roundRect">
                <a:avLst/>
              </a:prstGeom>
              <a:blipFill>
                <a:blip r:embed="rId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18F8F1A8-ADC6-EEC8-89AF-4F01A5821902}"/>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6" name="Rectangle: Rounded Corners 5">
                <a:extLst>
                  <a:ext uri="{FF2B5EF4-FFF2-40B4-BE49-F238E27FC236}">
                    <a16:creationId xmlns:a16="http://schemas.microsoft.com/office/drawing/2014/main" id="{18F8F1A8-ADC6-EEC8-89AF-4F01A5821902}"/>
                  </a:ext>
                </a:extLst>
              </p:cNvPr>
              <p:cNvSpPr>
                <a:spLocks noRot="1" noChangeAspect="1" noMove="1" noResize="1" noEditPoints="1" noAdjustHandles="1" noChangeArrowheads="1" noChangeShapeType="1" noTextEdit="1"/>
              </p:cNvSpPr>
              <p:nvPr/>
            </p:nvSpPr>
            <p:spPr>
              <a:xfrm>
                <a:off x="380121" y="5494314"/>
                <a:ext cx="1737360" cy="1005840"/>
              </a:xfrm>
              <a:prstGeom prst="round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6D21CB9-5C7B-FF70-5435-20CBF4D48A77}"/>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E7357EFC-376B-29A6-B4E3-EC8D5C41814D}"/>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8D5B859-590A-FBFD-262B-4184FD64B462}"/>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9" name="Rectangle: Rounded Corners 8">
                <a:extLst>
                  <a:ext uri="{FF2B5EF4-FFF2-40B4-BE49-F238E27FC236}">
                    <a16:creationId xmlns:a16="http://schemas.microsoft.com/office/drawing/2014/main" id="{98D5B859-590A-FBFD-262B-4184FD64B462}"/>
                  </a:ext>
                </a:extLst>
              </p:cNvPr>
              <p:cNvSpPr>
                <a:spLocks noRot="1" noChangeAspect="1" noMove="1" noResize="1" noEditPoints="1" noAdjustHandles="1" noChangeArrowheads="1" noChangeShapeType="1" noTextEdit="1"/>
              </p:cNvSpPr>
              <p:nvPr/>
            </p:nvSpPr>
            <p:spPr>
              <a:xfrm>
                <a:off x="7101129" y="5494314"/>
                <a:ext cx="1737360" cy="1005840"/>
              </a:xfrm>
              <a:prstGeom prst="roundRect">
                <a:avLst/>
              </a:prstGeom>
              <a:blipFill>
                <a:blip r:embed="rId6"/>
                <a:stretch>
                  <a:fillRect/>
                </a:stretch>
              </a:blipFill>
              <a:ln w="57150">
                <a:solidFill>
                  <a:srgbClr val="FF000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D3EEDBB1-D1C3-BEA8-FD95-06D9ED72BEF6}"/>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C18D8B-4A7C-8ABB-B32C-B399F208D470}"/>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65B2CC5-CDD6-173A-81A6-331230746EF3}"/>
                  </a:ext>
                </a:extLst>
              </p:cNvPr>
              <p:cNvSpPr txBox="1"/>
              <p:nvPr/>
            </p:nvSpPr>
            <p:spPr>
              <a:xfrm>
                <a:off x="1848332" y="1542210"/>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265B2CC5-CDD6-173A-81A6-331230746EF3}"/>
                  </a:ext>
                </a:extLst>
              </p:cNvPr>
              <p:cNvSpPr txBox="1">
                <a:spLocks noRot="1" noChangeAspect="1" noMove="1" noResize="1" noEditPoints="1" noAdjustHandles="1" noChangeArrowheads="1" noChangeShapeType="1" noTextEdit="1"/>
              </p:cNvSpPr>
              <p:nvPr/>
            </p:nvSpPr>
            <p:spPr>
              <a:xfrm>
                <a:off x="1848332" y="1542210"/>
                <a:ext cx="535146" cy="400110"/>
              </a:xfrm>
              <a:prstGeom prst="rect">
                <a:avLst/>
              </a:prstGeom>
              <a:blipFill>
                <a:blip r:embed="rId7"/>
                <a:stretch>
                  <a:fillRect b="-454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AEBD867B-A776-4C3E-1557-B57D70B95A5B}"/>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461184A-8B6B-E7EA-8AA9-4E3BC8BA8160}"/>
                  </a:ext>
                </a:extLst>
              </p:cNvPr>
              <p:cNvSpPr txBox="1"/>
              <p:nvPr/>
            </p:nvSpPr>
            <p:spPr>
              <a:xfrm>
                <a:off x="11390025"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5461184A-8B6B-E7EA-8AA9-4E3BC8BA8160}"/>
                  </a:ext>
                </a:extLst>
              </p:cNvPr>
              <p:cNvSpPr txBox="1">
                <a:spLocks noRot="1" noChangeAspect="1" noMove="1" noResize="1" noEditPoints="1" noAdjustHandles="1" noChangeArrowheads="1" noChangeShapeType="1" noTextEdit="1"/>
              </p:cNvSpPr>
              <p:nvPr/>
            </p:nvSpPr>
            <p:spPr>
              <a:xfrm>
                <a:off x="11390025" y="1588042"/>
                <a:ext cx="535146" cy="400110"/>
              </a:xfrm>
              <a:prstGeom prst="rect">
                <a:avLst/>
              </a:prstGeom>
              <a:blipFill>
                <a:blip r:embed="rId8"/>
                <a:stretch>
                  <a:fillRect b="-615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9020AAB-456F-140C-29DB-2EBD573B4E2E}"/>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C5993F-26E8-2902-31CF-D93DFD951975}"/>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982A950-A2D5-A58D-8BE1-C19D5A46D01F}"/>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7E6CCC2-7959-99CC-02CE-B5565C19F05B}"/>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B0529A9-8AC5-F0B1-6C9F-9BE3EC9B3AA3}"/>
                  </a:ext>
                </a:extLst>
              </p:cNvPr>
              <p:cNvSpPr txBox="1"/>
              <p:nvPr/>
            </p:nvSpPr>
            <p:spPr>
              <a:xfrm>
                <a:off x="48102" y="4965502"/>
                <a:ext cx="54014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3B0529A9-8AC5-F0B1-6C9F-9BE3EC9B3AA3}"/>
                  </a:ext>
                </a:extLst>
              </p:cNvPr>
              <p:cNvSpPr txBox="1">
                <a:spLocks noRot="1" noChangeAspect="1" noMove="1" noResize="1" noEditPoints="1" noAdjustHandles="1" noChangeArrowheads="1" noChangeShapeType="1" noTextEdit="1"/>
              </p:cNvSpPr>
              <p:nvPr/>
            </p:nvSpPr>
            <p:spPr>
              <a:xfrm>
                <a:off x="48102" y="4965502"/>
                <a:ext cx="54014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BA4D8AF-7E16-3ED5-DBB7-20FFE3D9DC63}"/>
                  </a:ext>
                </a:extLst>
              </p:cNvPr>
              <p:cNvSpPr txBox="1"/>
              <p:nvPr/>
            </p:nvSpPr>
            <p:spPr>
              <a:xfrm>
                <a:off x="1848332"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8BA4D8AF-7E16-3ED5-DBB7-20FFE3D9DC63}"/>
                  </a:ext>
                </a:extLst>
              </p:cNvPr>
              <p:cNvSpPr txBox="1">
                <a:spLocks noRot="1" noChangeAspect="1" noMove="1" noResize="1" noEditPoints="1" noAdjustHandles="1" noChangeArrowheads="1" noChangeShapeType="1" noTextEdit="1"/>
              </p:cNvSpPr>
              <p:nvPr/>
            </p:nvSpPr>
            <p:spPr>
              <a:xfrm>
                <a:off x="1848332" y="4965502"/>
                <a:ext cx="504625" cy="400110"/>
              </a:xfrm>
              <a:prstGeom prst="rect">
                <a:avLst/>
              </a:prstGeom>
              <a:blipFill>
                <a:blip r:embed="rId10"/>
                <a:stretch>
                  <a:fillRect b="-6154"/>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54EF4335-26A0-9E8E-A206-65C06BAE51AC}"/>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8ACC6E2-115B-7E25-B70A-5E57E0845163}"/>
                  </a:ext>
                </a:extLst>
              </p:cNvPr>
              <p:cNvSpPr txBox="1"/>
              <p:nvPr/>
            </p:nvSpPr>
            <p:spPr>
              <a:xfrm>
                <a:off x="8589147"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D8ACC6E2-115B-7E25-B70A-5E57E0845163}"/>
                  </a:ext>
                </a:extLst>
              </p:cNvPr>
              <p:cNvSpPr txBox="1">
                <a:spLocks noRot="1" noChangeAspect="1" noMove="1" noResize="1" noEditPoints="1" noAdjustHandles="1" noChangeArrowheads="1" noChangeShapeType="1" noTextEdit="1"/>
              </p:cNvSpPr>
              <p:nvPr/>
            </p:nvSpPr>
            <p:spPr>
              <a:xfrm>
                <a:off x="8589147" y="4965502"/>
                <a:ext cx="504625" cy="400110"/>
              </a:xfrm>
              <a:prstGeom prst="rect">
                <a:avLst/>
              </a:prstGeom>
              <a:blipFill>
                <a:blip r:embed="rId11"/>
                <a:stretch>
                  <a:fillRect b="-6154"/>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552BACBC-9D2A-2347-F6D2-5981A59FF21B}"/>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84" name="TextBox 83">
            <a:extLst>
              <a:ext uri="{FF2B5EF4-FFF2-40B4-BE49-F238E27FC236}">
                <a16:creationId xmlns:a16="http://schemas.microsoft.com/office/drawing/2014/main" id="{1E8BD724-59AE-9623-7DD7-97560F0D1F72}"/>
              </a:ext>
            </a:extLst>
          </p:cNvPr>
          <p:cNvSpPr txBox="1"/>
          <p:nvPr/>
        </p:nvSpPr>
        <p:spPr>
          <a:xfrm>
            <a:off x="5697893" y="6112136"/>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mc:AlternateContent xmlns:mc="http://schemas.openxmlformats.org/markup-compatibility/2006" xmlns:a14="http://schemas.microsoft.com/office/drawing/2010/main">
        <mc:Choice Requires="a14">
          <p:sp>
            <p:nvSpPr>
              <p:cNvPr id="48" name="Rectangle: Rounded Corners 47">
                <a:extLst>
                  <a:ext uri="{FF2B5EF4-FFF2-40B4-BE49-F238E27FC236}">
                    <a16:creationId xmlns:a16="http://schemas.microsoft.com/office/drawing/2014/main" id="{FDD4E450-0909-EDB7-30AB-5877439CC777}"/>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R</m:t>
                          </m:r>
                        </m:e>
                        <m:sub>
                          <m:r>
                            <a:rPr lang="en-US" sz="4800" b="0" i="1" smtClean="0">
                              <a:latin typeface="Cambria Math" panose="02040503050406030204" pitchFamily="18" charset="0"/>
                            </a:rPr>
                            <m:t>h</m:t>
                          </m:r>
                        </m:sub>
                      </m:sSub>
                    </m:oMath>
                  </m:oMathPara>
                </a14:m>
                <a:endParaRPr lang="en-US" sz="4800" dirty="0"/>
              </a:p>
            </p:txBody>
          </p:sp>
        </mc:Choice>
        <mc:Fallback xmlns="">
          <p:sp>
            <p:nvSpPr>
              <p:cNvPr id="48" name="Rectangle: Rounded Corners 47">
                <a:extLst>
                  <a:ext uri="{FF2B5EF4-FFF2-40B4-BE49-F238E27FC236}">
                    <a16:creationId xmlns:a16="http://schemas.microsoft.com/office/drawing/2014/main" id="{FDD4E450-0909-EDB7-30AB-5877439CC777}"/>
                  </a:ext>
                </a:extLst>
              </p:cNvPr>
              <p:cNvSpPr>
                <a:spLocks noRot="1" noChangeAspect="1" noMove="1" noResize="1" noEditPoints="1" noAdjustHandles="1" noChangeArrowheads="1" noChangeShapeType="1" noTextEdit="1"/>
              </p:cNvSpPr>
              <p:nvPr/>
            </p:nvSpPr>
            <p:spPr>
              <a:xfrm>
                <a:off x="9953641" y="2076541"/>
                <a:ext cx="1737360" cy="1005840"/>
              </a:xfrm>
              <a:prstGeom prst="roundRect">
                <a:avLst/>
              </a:prstGeom>
              <a:blipFill>
                <a:blip r:embed="rId1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684E900-3031-3C81-21BA-DC79F35C3D10}"/>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8A64C84-CA4D-A3F6-60EF-2F143751ACF5}"/>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3502482-5D37-B1B9-037B-C00FF04AEC67}"/>
                  </a:ext>
                </a:extLst>
              </p:cNvPr>
              <p:cNvSpPr txBox="1"/>
              <p:nvPr/>
            </p:nvSpPr>
            <p:spPr>
              <a:xfrm>
                <a:off x="8589147"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A3502482-5D37-B1B9-037B-C00FF04AEC67}"/>
                  </a:ext>
                </a:extLst>
              </p:cNvPr>
              <p:cNvSpPr txBox="1">
                <a:spLocks noRot="1" noChangeAspect="1" noMove="1" noResize="1" noEditPoints="1" noAdjustHandles="1" noChangeArrowheads="1" noChangeShapeType="1" noTextEdit="1"/>
              </p:cNvSpPr>
              <p:nvPr/>
            </p:nvSpPr>
            <p:spPr>
              <a:xfrm>
                <a:off x="8589147" y="1588042"/>
                <a:ext cx="535146" cy="400110"/>
              </a:xfrm>
              <a:prstGeom prst="rect">
                <a:avLst/>
              </a:prstGeom>
              <a:blipFill>
                <a:blip r:embed="rId13"/>
                <a:stretch>
                  <a:fillRect b="-6154"/>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1B258E7C-E4D0-62A5-91DA-F417B8254F2A}"/>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02DC6903-8C8E-D5DE-ED0E-6E28F2CF19B5}"/>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17" name="Rectangle: Rounded Corners 16">
                <a:extLst>
                  <a:ext uri="{FF2B5EF4-FFF2-40B4-BE49-F238E27FC236}">
                    <a16:creationId xmlns:a16="http://schemas.microsoft.com/office/drawing/2014/main" id="{02DC6903-8C8E-D5DE-ED0E-6E28F2CF19B5}"/>
                  </a:ext>
                </a:extLst>
              </p:cNvPr>
              <p:cNvSpPr>
                <a:spLocks noRot="1" noChangeAspect="1" noMove="1" noResize="1" noEditPoints="1" noAdjustHandles="1" noChangeArrowheads="1" noChangeShapeType="1" noTextEdit="1"/>
              </p:cNvSpPr>
              <p:nvPr/>
            </p:nvSpPr>
            <p:spPr>
              <a:xfrm>
                <a:off x="3826156" y="5494314"/>
                <a:ext cx="1737360" cy="1005840"/>
              </a:xfrm>
              <a:prstGeom prst="roundRect">
                <a:avLst/>
              </a:prstGeom>
              <a:blipFill>
                <a:blip r:embed="rId1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0FEE942-87E4-8760-1E83-17FB60F05BF8}"/>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Rounded Corners 38">
                <a:extLst>
                  <a:ext uri="{FF2B5EF4-FFF2-40B4-BE49-F238E27FC236}">
                    <a16:creationId xmlns:a16="http://schemas.microsoft.com/office/drawing/2014/main" id="{E23EB051-34A9-4D5C-12B9-214070193EE5}"/>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h</m:t>
                          </m:r>
                        </m:sub>
                      </m:sSub>
                    </m:oMath>
                  </m:oMathPara>
                </a14:m>
                <a:endParaRPr lang="en-US" sz="4800" dirty="0"/>
              </a:p>
            </p:txBody>
          </p:sp>
        </mc:Choice>
        <mc:Fallback xmlns="">
          <p:sp>
            <p:nvSpPr>
              <p:cNvPr id="39" name="Rectangle: Rounded Corners 38">
                <a:extLst>
                  <a:ext uri="{FF2B5EF4-FFF2-40B4-BE49-F238E27FC236}">
                    <a16:creationId xmlns:a16="http://schemas.microsoft.com/office/drawing/2014/main" id="{E23EB051-34A9-4D5C-12B9-214070193EE5}"/>
                  </a:ext>
                </a:extLst>
              </p:cNvPr>
              <p:cNvSpPr>
                <a:spLocks noRot="1" noChangeAspect="1" noMove="1" noResize="1" noEditPoints="1" noAdjustHandles="1" noChangeArrowheads="1" noChangeShapeType="1" noTextEdit="1"/>
              </p:cNvSpPr>
              <p:nvPr/>
            </p:nvSpPr>
            <p:spPr>
              <a:xfrm>
                <a:off x="3826156" y="2076541"/>
                <a:ext cx="1737360" cy="1005840"/>
              </a:xfrm>
              <a:prstGeom prst="roundRect">
                <a:avLst/>
              </a:prstGeom>
              <a:blipFill>
                <a:blip r:embed="rId15"/>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BD8D0E6E-6991-37BC-6671-0E41F5900946}"/>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B4320C6-9870-F38C-DD77-EBEA65133555}"/>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cxnSp>
        <p:nvCxnSpPr>
          <p:cNvPr id="54" name="Straight Arrow Connector 53">
            <a:extLst>
              <a:ext uri="{FF2B5EF4-FFF2-40B4-BE49-F238E27FC236}">
                <a16:creationId xmlns:a16="http://schemas.microsoft.com/office/drawing/2014/main" id="{1DBC7A53-EAB9-3AB3-066A-8EA33B5D6296}"/>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F26BCA8-A893-69B0-D8FF-AB1C8302FD25}"/>
                  </a:ext>
                </a:extLst>
              </p:cNvPr>
              <p:cNvSpPr txBox="1"/>
              <p:nvPr/>
            </p:nvSpPr>
            <p:spPr>
              <a:xfrm>
                <a:off x="5258521"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2F26BCA8-A893-69B0-D8FF-AB1C8302FD25}"/>
                  </a:ext>
                </a:extLst>
              </p:cNvPr>
              <p:cNvSpPr txBox="1">
                <a:spLocks noRot="1" noChangeAspect="1" noMove="1" noResize="1" noEditPoints="1" noAdjustHandles="1" noChangeArrowheads="1" noChangeShapeType="1" noTextEdit="1"/>
              </p:cNvSpPr>
              <p:nvPr/>
            </p:nvSpPr>
            <p:spPr>
              <a:xfrm>
                <a:off x="5258521" y="4965502"/>
                <a:ext cx="504625" cy="400110"/>
              </a:xfrm>
              <a:prstGeom prst="rect">
                <a:avLst/>
              </a:prstGeom>
              <a:blipFill>
                <a:blip r:embed="rId16"/>
                <a:stretch>
                  <a:fillRect b="-6154"/>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199D08B9-3AA8-72DD-57C2-3CB5718DFBF8}"/>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cxnSp>
        <p:nvCxnSpPr>
          <p:cNvPr id="67" name="Straight Arrow Connector 66">
            <a:extLst>
              <a:ext uri="{FF2B5EF4-FFF2-40B4-BE49-F238E27FC236}">
                <a16:creationId xmlns:a16="http://schemas.microsoft.com/office/drawing/2014/main" id="{226543A1-827A-B8AB-138C-54354AF255F6}"/>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DAC60A6-776C-CFE3-1B59-DB56A771DF53}"/>
                  </a:ext>
                </a:extLst>
              </p:cNvPr>
              <p:cNvSpPr txBox="1"/>
              <p:nvPr/>
            </p:nvSpPr>
            <p:spPr>
              <a:xfrm>
                <a:off x="5258521"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0" name="TextBox 69">
                <a:extLst>
                  <a:ext uri="{FF2B5EF4-FFF2-40B4-BE49-F238E27FC236}">
                    <a16:creationId xmlns:a16="http://schemas.microsoft.com/office/drawing/2014/main" id="{EDAC60A6-776C-CFE3-1B59-DB56A771DF53}"/>
                  </a:ext>
                </a:extLst>
              </p:cNvPr>
              <p:cNvSpPr txBox="1">
                <a:spLocks noRot="1" noChangeAspect="1" noMove="1" noResize="1" noEditPoints="1" noAdjustHandles="1" noChangeArrowheads="1" noChangeShapeType="1" noTextEdit="1"/>
              </p:cNvSpPr>
              <p:nvPr/>
            </p:nvSpPr>
            <p:spPr>
              <a:xfrm>
                <a:off x="5258521" y="1588042"/>
                <a:ext cx="535146" cy="400110"/>
              </a:xfrm>
              <a:prstGeom prst="rect">
                <a:avLst/>
              </a:prstGeom>
              <a:blipFill>
                <a:blip r:embed="rId17"/>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D2DA115-8069-81B6-A340-717436A56ABB}"/>
                  </a:ext>
                </a:extLst>
              </p:cNvPr>
              <p:cNvSpPr txBox="1"/>
              <p:nvPr/>
            </p:nvSpPr>
            <p:spPr>
              <a:xfrm>
                <a:off x="103336" y="1588042"/>
                <a:ext cx="5465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0D2DA115-8069-81B6-A340-717436A56ABB}"/>
                  </a:ext>
                </a:extLst>
              </p:cNvPr>
              <p:cNvSpPr txBox="1">
                <a:spLocks noRot="1" noChangeAspect="1" noMove="1" noResize="1" noEditPoints="1" noAdjustHandles="1" noChangeArrowheads="1" noChangeShapeType="1" noTextEdit="1"/>
              </p:cNvSpPr>
              <p:nvPr/>
            </p:nvSpPr>
            <p:spPr>
              <a:xfrm>
                <a:off x="103336" y="1588042"/>
                <a:ext cx="546560" cy="400110"/>
              </a:xfrm>
              <a:prstGeom prst="rect">
                <a:avLst/>
              </a:prstGeom>
              <a:blipFill>
                <a:blip r:embed="rId18"/>
                <a:stretch>
                  <a:fillRect b="-1538"/>
                </a:stretch>
              </a:blipFill>
            </p:spPr>
            <p:txBody>
              <a:bodyPr/>
              <a:lstStyle/>
              <a:p>
                <a:r>
                  <a:rPr lang="en-US">
                    <a:noFill/>
                  </a:rPr>
                  <a:t> </a:t>
                </a:r>
              </a:p>
            </p:txBody>
          </p:sp>
        </mc:Fallback>
      </mc:AlternateContent>
    </p:spTree>
    <p:extLst>
      <p:ext uri="{BB962C8B-B14F-4D97-AF65-F5344CB8AC3E}">
        <p14:creationId xmlns:p14="http://schemas.microsoft.com/office/powerpoint/2010/main" val="3824848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7B69E-E1E0-FAB3-A6A6-8A39D78DBDC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F3FA2E21-3D92-3971-BF36-CF918491B3FB}"/>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h</m:t>
                          </m:r>
                        </m:sub>
                      </m:sSub>
                    </m:oMath>
                  </m:oMathPara>
                </a14:m>
                <a:endParaRPr lang="en-US" sz="4800" dirty="0"/>
              </a:p>
            </p:txBody>
          </p:sp>
        </mc:Choice>
        <mc:Fallback xmlns="">
          <p:sp>
            <p:nvSpPr>
              <p:cNvPr id="4" name="Rectangle: Rounded Corners 3">
                <a:extLst>
                  <a:ext uri="{FF2B5EF4-FFF2-40B4-BE49-F238E27FC236}">
                    <a16:creationId xmlns:a16="http://schemas.microsoft.com/office/drawing/2014/main" id="{F3FA2E21-3D92-3971-BF36-CF918491B3FB}"/>
                  </a:ext>
                </a:extLst>
              </p:cNvPr>
              <p:cNvSpPr>
                <a:spLocks noRot="1" noChangeAspect="1" noMove="1" noResize="1" noEditPoints="1" noAdjustHandles="1" noChangeArrowheads="1" noChangeShapeType="1" noTextEdit="1"/>
              </p:cNvSpPr>
              <p:nvPr/>
            </p:nvSpPr>
            <p:spPr>
              <a:xfrm>
                <a:off x="380121" y="2076541"/>
                <a:ext cx="1737360" cy="100584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AAD8892-32C8-8D4B-58C3-5F56579CEA12}"/>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h</m:t>
                          </m:r>
                        </m:sub>
                      </m:sSub>
                    </m:oMath>
                  </m:oMathPara>
                </a14:m>
                <a:endParaRPr lang="en-US" sz="4800" dirty="0"/>
              </a:p>
            </p:txBody>
          </p:sp>
        </mc:Choice>
        <mc:Fallback xmlns="">
          <p:sp>
            <p:nvSpPr>
              <p:cNvPr id="5" name="Rectangle: Rounded Corners 4">
                <a:extLst>
                  <a:ext uri="{FF2B5EF4-FFF2-40B4-BE49-F238E27FC236}">
                    <a16:creationId xmlns:a16="http://schemas.microsoft.com/office/drawing/2014/main" id="{2AAD8892-32C8-8D4B-58C3-5F56579CEA12}"/>
                  </a:ext>
                </a:extLst>
              </p:cNvPr>
              <p:cNvSpPr>
                <a:spLocks noRot="1" noChangeAspect="1" noMove="1" noResize="1" noEditPoints="1" noAdjustHandles="1" noChangeArrowheads="1" noChangeShapeType="1" noTextEdit="1"/>
              </p:cNvSpPr>
              <p:nvPr/>
            </p:nvSpPr>
            <p:spPr>
              <a:xfrm>
                <a:off x="7101129" y="2076541"/>
                <a:ext cx="1737360" cy="1005840"/>
              </a:xfrm>
              <a:prstGeom prst="roundRect">
                <a:avLst/>
              </a:prstGeom>
              <a:blipFill>
                <a:blip r:embed="rId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0A4CDA8F-A55B-3864-919E-83E8E8DBA920}"/>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6" name="Rectangle: Rounded Corners 5">
                <a:extLst>
                  <a:ext uri="{FF2B5EF4-FFF2-40B4-BE49-F238E27FC236}">
                    <a16:creationId xmlns:a16="http://schemas.microsoft.com/office/drawing/2014/main" id="{0A4CDA8F-A55B-3864-919E-83E8E8DBA920}"/>
                  </a:ext>
                </a:extLst>
              </p:cNvPr>
              <p:cNvSpPr>
                <a:spLocks noRot="1" noChangeAspect="1" noMove="1" noResize="1" noEditPoints="1" noAdjustHandles="1" noChangeArrowheads="1" noChangeShapeType="1" noTextEdit="1"/>
              </p:cNvSpPr>
              <p:nvPr/>
            </p:nvSpPr>
            <p:spPr>
              <a:xfrm>
                <a:off x="380121" y="5494314"/>
                <a:ext cx="1737360" cy="1005840"/>
              </a:xfrm>
              <a:prstGeom prst="round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6823FA3-385A-D2D3-7A76-2C527BAE5282}"/>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5C465CC7-D810-7FE2-642D-9104B3D71F3B}"/>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CDF6F64-44F9-B75B-3A3D-02714B244637}"/>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9" name="Rectangle: Rounded Corners 8">
                <a:extLst>
                  <a:ext uri="{FF2B5EF4-FFF2-40B4-BE49-F238E27FC236}">
                    <a16:creationId xmlns:a16="http://schemas.microsoft.com/office/drawing/2014/main" id="{CCDF6F64-44F9-B75B-3A3D-02714B244637}"/>
                  </a:ext>
                </a:extLst>
              </p:cNvPr>
              <p:cNvSpPr>
                <a:spLocks noRot="1" noChangeAspect="1" noMove="1" noResize="1" noEditPoints="1" noAdjustHandles="1" noChangeArrowheads="1" noChangeShapeType="1" noTextEdit="1"/>
              </p:cNvSpPr>
              <p:nvPr/>
            </p:nvSpPr>
            <p:spPr>
              <a:xfrm>
                <a:off x="7101129" y="5494314"/>
                <a:ext cx="1737360" cy="1005840"/>
              </a:xfrm>
              <a:prstGeom prst="roundRect">
                <a:avLst/>
              </a:prstGeom>
              <a:blipFill>
                <a:blip r:embed="rId6"/>
                <a:stretch>
                  <a:fillRect/>
                </a:stretch>
              </a:blipFill>
              <a:ln w="57150">
                <a:solidFill>
                  <a:srgbClr val="FF000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6D86493-F2CC-444E-E38E-349C4E62047F}"/>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8D80A9-50F4-7E71-BEF9-EC1418E73344}"/>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F401DF5-A092-CB66-CE24-BF01EDC64B0D}"/>
                  </a:ext>
                </a:extLst>
              </p:cNvPr>
              <p:cNvSpPr txBox="1"/>
              <p:nvPr/>
            </p:nvSpPr>
            <p:spPr>
              <a:xfrm>
                <a:off x="1848332" y="1542210"/>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AF401DF5-A092-CB66-CE24-BF01EDC64B0D}"/>
                  </a:ext>
                </a:extLst>
              </p:cNvPr>
              <p:cNvSpPr txBox="1">
                <a:spLocks noRot="1" noChangeAspect="1" noMove="1" noResize="1" noEditPoints="1" noAdjustHandles="1" noChangeArrowheads="1" noChangeShapeType="1" noTextEdit="1"/>
              </p:cNvSpPr>
              <p:nvPr/>
            </p:nvSpPr>
            <p:spPr>
              <a:xfrm>
                <a:off x="1848332" y="1542210"/>
                <a:ext cx="535146" cy="400110"/>
              </a:xfrm>
              <a:prstGeom prst="rect">
                <a:avLst/>
              </a:prstGeom>
              <a:blipFill>
                <a:blip r:embed="rId7"/>
                <a:stretch>
                  <a:fillRect b="-454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68716D6-DAE3-159E-75B8-3B8B984D89BA}"/>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7B085B7-8D5D-EBC9-49A5-CE687A6E0050}"/>
                  </a:ext>
                </a:extLst>
              </p:cNvPr>
              <p:cNvSpPr txBox="1"/>
              <p:nvPr/>
            </p:nvSpPr>
            <p:spPr>
              <a:xfrm>
                <a:off x="11390025"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27B085B7-8D5D-EBC9-49A5-CE687A6E0050}"/>
                  </a:ext>
                </a:extLst>
              </p:cNvPr>
              <p:cNvSpPr txBox="1">
                <a:spLocks noRot="1" noChangeAspect="1" noMove="1" noResize="1" noEditPoints="1" noAdjustHandles="1" noChangeArrowheads="1" noChangeShapeType="1" noTextEdit="1"/>
              </p:cNvSpPr>
              <p:nvPr/>
            </p:nvSpPr>
            <p:spPr>
              <a:xfrm>
                <a:off x="11390025" y="1588042"/>
                <a:ext cx="535146" cy="400110"/>
              </a:xfrm>
              <a:prstGeom prst="rect">
                <a:avLst/>
              </a:prstGeom>
              <a:blipFill>
                <a:blip r:embed="rId8"/>
                <a:stretch>
                  <a:fillRect b="-615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C23B344B-54AC-ED36-4090-C01B8609EEED}"/>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1F6EEAF-5E42-711D-7C29-F5E9710FF2FA}"/>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5694D7-2886-EF94-F6F9-E4B75B90167E}"/>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3B08A1-BFF2-46D5-33E5-156AF3D3F226}"/>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F5819C4-EB21-7FDE-4A2A-56F22AB4DA19}"/>
                  </a:ext>
                </a:extLst>
              </p:cNvPr>
              <p:cNvSpPr txBox="1"/>
              <p:nvPr/>
            </p:nvSpPr>
            <p:spPr>
              <a:xfrm>
                <a:off x="48102" y="4965502"/>
                <a:ext cx="54014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FF5819C4-EB21-7FDE-4A2A-56F22AB4DA19}"/>
                  </a:ext>
                </a:extLst>
              </p:cNvPr>
              <p:cNvSpPr txBox="1">
                <a:spLocks noRot="1" noChangeAspect="1" noMove="1" noResize="1" noEditPoints="1" noAdjustHandles="1" noChangeArrowheads="1" noChangeShapeType="1" noTextEdit="1"/>
              </p:cNvSpPr>
              <p:nvPr/>
            </p:nvSpPr>
            <p:spPr>
              <a:xfrm>
                <a:off x="48102" y="4965502"/>
                <a:ext cx="54014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90C1A2-99B7-BC63-0FBD-04D17DF2D5E1}"/>
                  </a:ext>
                </a:extLst>
              </p:cNvPr>
              <p:cNvSpPr txBox="1"/>
              <p:nvPr/>
            </p:nvSpPr>
            <p:spPr>
              <a:xfrm>
                <a:off x="1848332"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1990C1A2-99B7-BC63-0FBD-04D17DF2D5E1}"/>
                  </a:ext>
                </a:extLst>
              </p:cNvPr>
              <p:cNvSpPr txBox="1">
                <a:spLocks noRot="1" noChangeAspect="1" noMove="1" noResize="1" noEditPoints="1" noAdjustHandles="1" noChangeArrowheads="1" noChangeShapeType="1" noTextEdit="1"/>
              </p:cNvSpPr>
              <p:nvPr/>
            </p:nvSpPr>
            <p:spPr>
              <a:xfrm>
                <a:off x="1848332" y="4965502"/>
                <a:ext cx="504625" cy="400110"/>
              </a:xfrm>
              <a:prstGeom prst="rect">
                <a:avLst/>
              </a:prstGeom>
              <a:blipFill>
                <a:blip r:embed="rId10"/>
                <a:stretch>
                  <a:fillRect b="-6154"/>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DC377131-CC07-B6E2-3619-14FBE6FC931B}"/>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69374C6-36F5-53E5-36A4-66FC27720DF4}"/>
                  </a:ext>
                </a:extLst>
              </p:cNvPr>
              <p:cNvSpPr txBox="1"/>
              <p:nvPr/>
            </p:nvSpPr>
            <p:spPr>
              <a:xfrm>
                <a:off x="8589147"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269374C6-36F5-53E5-36A4-66FC27720DF4}"/>
                  </a:ext>
                </a:extLst>
              </p:cNvPr>
              <p:cNvSpPr txBox="1">
                <a:spLocks noRot="1" noChangeAspect="1" noMove="1" noResize="1" noEditPoints="1" noAdjustHandles="1" noChangeArrowheads="1" noChangeShapeType="1" noTextEdit="1"/>
              </p:cNvSpPr>
              <p:nvPr/>
            </p:nvSpPr>
            <p:spPr>
              <a:xfrm>
                <a:off x="8589147" y="4965502"/>
                <a:ext cx="504625" cy="400110"/>
              </a:xfrm>
              <a:prstGeom prst="rect">
                <a:avLst/>
              </a:prstGeom>
              <a:blipFill>
                <a:blip r:embed="rId11"/>
                <a:stretch>
                  <a:fillRect b="-6154"/>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84FC2D22-6B05-74B2-9F00-48A6FBA13841}"/>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912BA57-A2E6-713D-2D05-15A6D770EE66}"/>
                  </a:ext>
                </a:extLst>
              </p:cNvPr>
              <p:cNvSpPr txBox="1"/>
              <p:nvPr/>
            </p:nvSpPr>
            <p:spPr>
              <a:xfrm>
                <a:off x="6033347" y="5547424"/>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A912BA57-A2E6-713D-2D05-15A6D770EE66}"/>
                  </a:ext>
                </a:extLst>
              </p:cNvPr>
              <p:cNvSpPr txBox="1">
                <a:spLocks noRot="1" noChangeAspect="1" noMove="1" noResize="1" noEditPoints="1" noAdjustHandles="1" noChangeArrowheads="1" noChangeShapeType="1" noTextEdit="1"/>
              </p:cNvSpPr>
              <p:nvPr/>
            </p:nvSpPr>
            <p:spPr>
              <a:xfrm>
                <a:off x="6033347" y="5547424"/>
                <a:ext cx="498213" cy="400110"/>
              </a:xfrm>
              <a:prstGeom prst="rect">
                <a:avLst/>
              </a:prstGeom>
              <a:blipFill>
                <a:blip r:embed="rId12"/>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Rounded Corners 47">
                <a:extLst>
                  <a:ext uri="{FF2B5EF4-FFF2-40B4-BE49-F238E27FC236}">
                    <a16:creationId xmlns:a16="http://schemas.microsoft.com/office/drawing/2014/main" id="{8F83A533-4528-2774-C03D-67FB67B9C8F1}"/>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R</m:t>
                          </m:r>
                        </m:e>
                        <m:sub>
                          <m:r>
                            <a:rPr lang="en-US" sz="4800" b="0" i="1" smtClean="0">
                              <a:latin typeface="Cambria Math" panose="02040503050406030204" pitchFamily="18" charset="0"/>
                            </a:rPr>
                            <m:t>h</m:t>
                          </m:r>
                        </m:sub>
                      </m:sSub>
                    </m:oMath>
                  </m:oMathPara>
                </a14:m>
                <a:endParaRPr lang="en-US" sz="4800" dirty="0"/>
              </a:p>
            </p:txBody>
          </p:sp>
        </mc:Choice>
        <mc:Fallback xmlns="">
          <p:sp>
            <p:nvSpPr>
              <p:cNvPr id="48" name="Rectangle: Rounded Corners 47">
                <a:extLst>
                  <a:ext uri="{FF2B5EF4-FFF2-40B4-BE49-F238E27FC236}">
                    <a16:creationId xmlns:a16="http://schemas.microsoft.com/office/drawing/2014/main" id="{8F83A533-4528-2774-C03D-67FB67B9C8F1}"/>
                  </a:ext>
                </a:extLst>
              </p:cNvPr>
              <p:cNvSpPr>
                <a:spLocks noRot="1" noChangeAspect="1" noMove="1" noResize="1" noEditPoints="1" noAdjustHandles="1" noChangeArrowheads="1" noChangeShapeType="1" noTextEdit="1"/>
              </p:cNvSpPr>
              <p:nvPr/>
            </p:nvSpPr>
            <p:spPr>
              <a:xfrm>
                <a:off x="9953641" y="2076541"/>
                <a:ext cx="1737360" cy="1005840"/>
              </a:xfrm>
              <a:prstGeom prst="roundRect">
                <a:avLst/>
              </a:prstGeom>
              <a:blipFill>
                <a:blip r:embed="rId1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93C0537-A44F-62E7-22BD-35BCA0D40364}"/>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E8A019D-61B1-43F4-AB19-EE70BA81A30E}"/>
                  </a:ext>
                </a:extLst>
              </p:cNvPr>
              <p:cNvSpPr txBox="1"/>
              <p:nvPr/>
            </p:nvSpPr>
            <p:spPr>
              <a:xfrm>
                <a:off x="8589147"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5E8A019D-61B1-43F4-AB19-EE70BA81A30E}"/>
                  </a:ext>
                </a:extLst>
              </p:cNvPr>
              <p:cNvSpPr txBox="1">
                <a:spLocks noRot="1" noChangeAspect="1" noMove="1" noResize="1" noEditPoints="1" noAdjustHandles="1" noChangeArrowheads="1" noChangeShapeType="1" noTextEdit="1"/>
              </p:cNvSpPr>
              <p:nvPr/>
            </p:nvSpPr>
            <p:spPr>
              <a:xfrm>
                <a:off x="8589147" y="1588042"/>
                <a:ext cx="535146" cy="400110"/>
              </a:xfrm>
              <a:prstGeom prst="rect">
                <a:avLst/>
              </a:prstGeom>
              <a:blipFill>
                <a:blip r:embed="rId14"/>
                <a:stretch>
                  <a:fillRect b="-6154"/>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6E2ED920-CB8C-F90C-FF11-04CFDDF5B8D6}"/>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C17FE104-592B-950B-D0BF-8EF3FEFA4C9A}"/>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17" name="Rectangle: Rounded Corners 16">
                <a:extLst>
                  <a:ext uri="{FF2B5EF4-FFF2-40B4-BE49-F238E27FC236}">
                    <a16:creationId xmlns:a16="http://schemas.microsoft.com/office/drawing/2014/main" id="{C17FE104-592B-950B-D0BF-8EF3FEFA4C9A}"/>
                  </a:ext>
                </a:extLst>
              </p:cNvPr>
              <p:cNvSpPr>
                <a:spLocks noRot="1" noChangeAspect="1" noMove="1" noResize="1" noEditPoints="1" noAdjustHandles="1" noChangeArrowheads="1" noChangeShapeType="1" noTextEdit="1"/>
              </p:cNvSpPr>
              <p:nvPr/>
            </p:nvSpPr>
            <p:spPr>
              <a:xfrm>
                <a:off x="3826156" y="5494314"/>
                <a:ext cx="1737360" cy="1005840"/>
              </a:xfrm>
              <a:prstGeom prst="roundRect">
                <a:avLst/>
              </a:prstGeom>
              <a:blipFill>
                <a:blip r:embed="rId1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A9D56403-7551-F1A4-81A7-515D0BAA5EA2}"/>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Rounded Corners 38">
                <a:extLst>
                  <a:ext uri="{FF2B5EF4-FFF2-40B4-BE49-F238E27FC236}">
                    <a16:creationId xmlns:a16="http://schemas.microsoft.com/office/drawing/2014/main" id="{422FDDA9-BEFC-2C13-2B4C-8AD00F31108E}"/>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h</m:t>
                          </m:r>
                        </m:sub>
                      </m:sSub>
                    </m:oMath>
                  </m:oMathPara>
                </a14:m>
                <a:endParaRPr lang="en-US" sz="4800" dirty="0"/>
              </a:p>
            </p:txBody>
          </p:sp>
        </mc:Choice>
        <mc:Fallback xmlns="">
          <p:sp>
            <p:nvSpPr>
              <p:cNvPr id="39" name="Rectangle: Rounded Corners 38">
                <a:extLst>
                  <a:ext uri="{FF2B5EF4-FFF2-40B4-BE49-F238E27FC236}">
                    <a16:creationId xmlns:a16="http://schemas.microsoft.com/office/drawing/2014/main" id="{422FDDA9-BEFC-2C13-2B4C-8AD00F31108E}"/>
                  </a:ext>
                </a:extLst>
              </p:cNvPr>
              <p:cNvSpPr>
                <a:spLocks noRot="1" noChangeAspect="1" noMove="1" noResize="1" noEditPoints="1" noAdjustHandles="1" noChangeArrowheads="1" noChangeShapeType="1" noTextEdit="1"/>
              </p:cNvSpPr>
              <p:nvPr/>
            </p:nvSpPr>
            <p:spPr>
              <a:xfrm>
                <a:off x="3826156" y="2076541"/>
                <a:ext cx="1737360" cy="1005840"/>
              </a:xfrm>
              <a:prstGeom prst="roundRect">
                <a:avLst/>
              </a:prstGeom>
              <a:blipFill>
                <a:blip r:embed="rId16"/>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C70206D9-7884-72AD-82E7-123A2C132F42}"/>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07D51F3-665C-33DB-BAF7-22A95A08A87C}"/>
                  </a:ext>
                </a:extLst>
              </p:cNvPr>
              <p:cNvSpPr txBox="1"/>
              <p:nvPr/>
            </p:nvSpPr>
            <p:spPr>
              <a:xfrm>
                <a:off x="6033347" y="2172171"/>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907D51F3-665C-33DB-BAF7-22A95A08A87C}"/>
                  </a:ext>
                </a:extLst>
              </p:cNvPr>
              <p:cNvSpPr txBox="1">
                <a:spLocks noRot="1" noChangeAspect="1" noMove="1" noResize="1" noEditPoints="1" noAdjustHandles="1" noChangeArrowheads="1" noChangeShapeType="1" noTextEdit="1"/>
              </p:cNvSpPr>
              <p:nvPr/>
            </p:nvSpPr>
            <p:spPr>
              <a:xfrm>
                <a:off x="6033347" y="2172171"/>
                <a:ext cx="525528" cy="400110"/>
              </a:xfrm>
              <a:prstGeom prst="rect">
                <a:avLst/>
              </a:prstGeom>
              <a:blipFill>
                <a:blip r:embed="rId17"/>
                <a:stretch>
                  <a:fillRect b="-7576"/>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65F9A8F8-AA17-4409-5A68-8D17509DBF02}"/>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01F67D7-E8F4-2D50-9262-833A4A8C8F6C}"/>
                  </a:ext>
                </a:extLst>
              </p:cNvPr>
              <p:cNvSpPr txBox="1"/>
              <p:nvPr/>
            </p:nvSpPr>
            <p:spPr>
              <a:xfrm>
                <a:off x="5258521"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B01F67D7-E8F4-2D50-9262-833A4A8C8F6C}"/>
                  </a:ext>
                </a:extLst>
              </p:cNvPr>
              <p:cNvSpPr txBox="1">
                <a:spLocks noRot="1" noChangeAspect="1" noMove="1" noResize="1" noEditPoints="1" noAdjustHandles="1" noChangeArrowheads="1" noChangeShapeType="1" noTextEdit="1"/>
              </p:cNvSpPr>
              <p:nvPr/>
            </p:nvSpPr>
            <p:spPr>
              <a:xfrm>
                <a:off x="5258521" y="4965502"/>
                <a:ext cx="504625" cy="400110"/>
              </a:xfrm>
              <a:prstGeom prst="rect">
                <a:avLst/>
              </a:prstGeom>
              <a:blipFill>
                <a:blip r:embed="rId18"/>
                <a:stretch>
                  <a:fillRect b="-6154"/>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A1A08A42-3F1B-DB19-55AD-8B7FB4DE9145}"/>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cxnSp>
        <p:nvCxnSpPr>
          <p:cNvPr id="67" name="Straight Arrow Connector 66">
            <a:extLst>
              <a:ext uri="{FF2B5EF4-FFF2-40B4-BE49-F238E27FC236}">
                <a16:creationId xmlns:a16="http://schemas.microsoft.com/office/drawing/2014/main" id="{9889FE46-3978-211F-4F7B-C28111E5D63B}"/>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A505D19-32F3-0E99-1CB3-3500AD644A72}"/>
                  </a:ext>
                </a:extLst>
              </p:cNvPr>
              <p:cNvSpPr txBox="1"/>
              <p:nvPr/>
            </p:nvSpPr>
            <p:spPr>
              <a:xfrm>
                <a:off x="5258521"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0" name="TextBox 69">
                <a:extLst>
                  <a:ext uri="{FF2B5EF4-FFF2-40B4-BE49-F238E27FC236}">
                    <a16:creationId xmlns:a16="http://schemas.microsoft.com/office/drawing/2014/main" id="{9A505D19-32F3-0E99-1CB3-3500AD644A72}"/>
                  </a:ext>
                </a:extLst>
              </p:cNvPr>
              <p:cNvSpPr txBox="1">
                <a:spLocks noRot="1" noChangeAspect="1" noMove="1" noResize="1" noEditPoints="1" noAdjustHandles="1" noChangeArrowheads="1" noChangeShapeType="1" noTextEdit="1"/>
              </p:cNvSpPr>
              <p:nvPr/>
            </p:nvSpPr>
            <p:spPr>
              <a:xfrm>
                <a:off x="5258521" y="1588042"/>
                <a:ext cx="535146" cy="400110"/>
              </a:xfrm>
              <a:prstGeom prst="rect">
                <a:avLst/>
              </a:prstGeom>
              <a:blipFill>
                <a:blip r:embed="rId19"/>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7381DD-AE18-4DEB-2854-882A971EE379}"/>
                  </a:ext>
                </a:extLst>
              </p:cNvPr>
              <p:cNvSpPr txBox="1"/>
              <p:nvPr/>
            </p:nvSpPr>
            <p:spPr>
              <a:xfrm>
                <a:off x="103336" y="1588042"/>
                <a:ext cx="5465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607381DD-AE18-4DEB-2854-882A971EE379}"/>
                  </a:ext>
                </a:extLst>
              </p:cNvPr>
              <p:cNvSpPr txBox="1">
                <a:spLocks noRot="1" noChangeAspect="1" noMove="1" noResize="1" noEditPoints="1" noAdjustHandles="1" noChangeArrowheads="1" noChangeShapeType="1" noTextEdit="1"/>
              </p:cNvSpPr>
              <p:nvPr/>
            </p:nvSpPr>
            <p:spPr>
              <a:xfrm>
                <a:off x="103336" y="1588042"/>
                <a:ext cx="546560" cy="400110"/>
              </a:xfrm>
              <a:prstGeom prst="rect">
                <a:avLst/>
              </a:prstGeom>
              <a:blipFill>
                <a:blip r:embed="rId20"/>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9FC20E3-CABF-275A-7895-087B8A580E94}"/>
                  </a:ext>
                </a:extLst>
              </p:cNvPr>
              <p:cNvSpPr txBox="1"/>
              <p:nvPr/>
            </p:nvSpPr>
            <p:spPr>
              <a:xfrm>
                <a:off x="9133301" y="2124133"/>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E9FC20E3-CABF-275A-7895-087B8A580E94}"/>
                  </a:ext>
                </a:extLst>
              </p:cNvPr>
              <p:cNvSpPr txBox="1">
                <a:spLocks noRot="1" noChangeAspect="1" noMove="1" noResize="1" noEditPoints="1" noAdjustHandles="1" noChangeArrowheads="1" noChangeShapeType="1" noTextEdit="1"/>
              </p:cNvSpPr>
              <p:nvPr/>
            </p:nvSpPr>
            <p:spPr>
              <a:xfrm>
                <a:off x="9133301" y="2124133"/>
                <a:ext cx="500906" cy="400110"/>
              </a:xfrm>
              <a:prstGeom prst="rect">
                <a:avLst/>
              </a:prstGeom>
              <a:blipFill>
                <a:blip r:embed="rId21"/>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702304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66F66-E3F8-592B-8329-4AA53DFFE53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D388C16D-66FE-8731-E0F9-FF67B95D9B9F}"/>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h</m:t>
                          </m:r>
                        </m:sub>
                      </m:sSub>
                    </m:oMath>
                  </m:oMathPara>
                </a14:m>
                <a:endParaRPr lang="en-US" sz="4800" dirty="0"/>
              </a:p>
            </p:txBody>
          </p:sp>
        </mc:Choice>
        <mc:Fallback xmlns="">
          <p:sp>
            <p:nvSpPr>
              <p:cNvPr id="4" name="Rectangle: Rounded Corners 3">
                <a:extLst>
                  <a:ext uri="{FF2B5EF4-FFF2-40B4-BE49-F238E27FC236}">
                    <a16:creationId xmlns:a16="http://schemas.microsoft.com/office/drawing/2014/main" id="{D388C16D-66FE-8731-E0F9-FF67B95D9B9F}"/>
                  </a:ext>
                </a:extLst>
              </p:cNvPr>
              <p:cNvSpPr>
                <a:spLocks noRot="1" noChangeAspect="1" noMove="1" noResize="1" noEditPoints="1" noAdjustHandles="1" noChangeArrowheads="1" noChangeShapeType="1" noTextEdit="1"/>
              </p:cNvSpPr>
              <p:nvPr/>
            </p:nvSpPr>
            <p:spPr>
              <a:xfrm>
                <a:off x="380121" y="2076541"/>
                <a:ext cx="1737360" cy="100584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81D7B7F-BD7A-2C3E-E401-94DAFF14E5B6}"/>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h</m:t>
                          </m:r>
                        </m:sub>
                      </m:sSub>
                    </m:oMath>
                  </m:oMathPara>
                </a14:m>
                <a:endParaRPr lang="en-US" sz="4800" dirty="0"/>
              </a:p>
            </p:txBody>
          </p:sp>
        </mc:Choice>
        <mc:Fallback xmlns="">
          <p:sp>
            <p:nvSpPr>
              <p:cNvPr id="5" name="Rectangle: Rounded Corners 4">
                <a:extLst>
                  <a:ext uri="{FF2B5EF4-FFF2-40B4-BE49-F238E27FC236}">
                    <a16:creationId xmlns:a16="http://schemas.microsoft.com/office/drawing/2014/main" id="{281D7B7F-BD7A-2C3E-E401-94DAFF14E5B6}"/>
                  </a:ext>
                </a:extLst>
              </p:cNvPr>
              <p:cNvSpPr>
                <a:spLocks noRot="1" noChangeAspect="1" noMove="1" noResize="1" noEditPoints="1" noAdjustHandles="1" noChangeArrowheads="1" noChangeShapeType="1" noTextEdit="1"/>
              </p:cNvSpPr>
              <p:nvPr/>
            </p:nvSpPr>
            <p:spPr>
              <a:xfrm>
                <a:off x="7101129" y="2076541"/>
                <a:ext cx="1737360" cy="1005840"/>
              </a:xfrm>
              <a:prstGeom prst="roundRect">
                <a:avLst/>
              </a:prstGeom>
              <a:blipFill>
                <a:blip r:embed="rId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DCB5BC0F-DD30-C29B-2406-F034A1CDB482}"/>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6" name="Rectangle: Rounded Corners 5">
                <a:extLst>
                  <a:ext uri="{FF2B5EF4-FFF2-40B4-BE49-F238E27FC236}">
                    <a16:creationId xmlns:a16="http://schemas.microsoft.com/office/drawing/2014/main" id="{DCB5BC0F-DD30-C29B-2406-F034A1CDB482}"/>
                  </a:ext>
                </a:extLst>
              </p:cNvPr>
              <p:cNvSpPr>
                <a:spLocks noRot="1" noChangeAspect="1" noMove="1" noResize="1" noEditPoints="1" noAdjustHandles="1" noChangeArrowheads="1" noChangeShapeType="1" noTextEdit="1"/>
              </p:cNvSpPr>
              <p:nvPr/>
            </p:nvSpPr>
            <p:spPr>
              <a:xfrm>
                <a:off x="380121" y="5494314"/>
                <a:ext cx="1737360" cy="1005840"/>
              </a:xfrm>
              <a:prstGeom prst="round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522FC11-DBCD-2334-AAD3-80407D8CFE47}"/>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FC1471FB-561E-D993-D813-D6B895A279E1}"/>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5CFC623-C83A-88D0-5182-EC7B1968AA26}"/>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9" name="Rectangle: Rounded Corners 8">
                <a:extLst>
                  <a:ext uri="{FF2B5EF4-FFF2-40B4-BE49-F238E27FC236}">
                    <a16:creationId xmlns:a16="http://schemas.microsoft.com/office/drawing/2014/main" id="{F5CFC623-C83A-88D0-5182-EC7B1968AA26}"/>
                  </a:ext>
                </a:extLst>
              </p:cNvPr>
              <p:cNvSpPr>
                <a:spLocks noRot="1" noChangeAspect="1" noMove="1" noResize="1" noEditPoints="1" noAdjustHandles="1" noChangeArrowheads="1" noChangeShapeType="1" noTextEdit="1"/>
              </p:cNvSpPr>
              <p:nvPr/>
            </p:nvSpPr>
            <p:spPr>
              <a:xfrm>
                <a:off x="7101129" y="5494314"/>
                <a:ext cx="1737360" cy="1005840"/>
              </a:xfrm>
              <a:prstGeom prst="roundRect">
                <a:avLst/>
              </a:prstGeom>
              <a:blipFill>
                <a:blip r:embed="rId6"/>
                <a:stretch>
                  <a:fillRect/>
                </a:stretch>
              </a:blipFill>
              <a:ln w="57150">
                <a:solidFill>
                  <a:srgbClr val="FF000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DC448C5-57AE-773E-46EE-DE40D2BE8678}"/>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1132A6-FA90-42A4-9EDF-B49C25B87458}"/>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25A6D56-5AF6-AE1E-7F30-23E3C0485A0D}"/>
                  </a:ext>
                </a:extLst>
              </p:cNvPr>
              <p:cNvSpPr txBox="1"/>
              <p:nvPr/>
            </p:nvSpPr>
            <p:spPr>
              <a:xfrm>
                <a:off x="1848332" y="1542210"/>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125A6D56-5AF6-AE1E-7F30-23E3C0485A0D}"/>
                  </a:ext>
                </a:extLst>
              </p:cNvPr>
              <p:cNvSpPr txBox="1">
                <a:spLocks noRot="1" noChangeAspect="1" noMove="1" noResize="1" noEditPoints="1" noAdjustHandles="1" noChangeArrowheads="1" noChangeShapeType="1" noTextEdit="1"/>
              </p:cNvSpPr>
              <p:nvPr/>
            </p:nvSpPr>
            <p:spPr>
              <a:xfrm>
                <a:off x="1848332" y="1542210"/>
                <a:ext cx="535146" cy="400110"/>
              </a:xfrm>
              <a:prstGeom prst="rect">
                <a:avLst/>
              </a:prstGeom>
              <a:blipFill>
                <a:blip r:embed="rId7"/>
                <a:stretch>
                  <a:fillRect b="-454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FD409AA6-485C-38C4-2AAF-AF5CD172ABE6}"/>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B55F5D-F8F9-F17F-F204-1CA15250B43D}"/>
                  </a:ext>
                </a:extLst>
              </p:cNvPr>
              <p:cNvSpPr txBox="1"/>
              <p:nvPr/>
            </p:nvSpPr>
            <p:spPr>
              <a:xfrm>
                <a:off x="11390025"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F2B55F5D-F8F9-F17F-F204-1CA15250B43D}"/>
                  </a:ext>
                </a:extLst>
              </p:cNvPr>
              <p:cNvSpPr txBox="1">
                <a:spLocks noRot="1" noChangeAspect="1" noMove="1" noResize="1" noEditPoints="1" noAdjustHandles="1" noChangeArrowheads="1" noChangeShapeType="1" noTextEdit="1"/>
              </p:cNvSpPr>
              <p:nvPr/>
            </p:nvSpPr>
            <p:spPr>
              <a:xfrm>
                <a:off x="11390025" y="1588042"/>
                <a:ext cx="535146" cy="400110"/>
              </a:xfrm>
              <a:prstGeom prst="rect">
                <a:avLst/>
              </a:prstGeom>
              <a:blipFill>
                <a:blip r:embed="rId8"/>
                <a:stretch>
                  <a:fillRect b="-615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508C47E2-810F-9317-5A01-BA3999BB2D40}"/>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C20FD7-CCDC-A525-9535-88521FCFBE17}"/>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8BE8178-F815-A4BA-CE19-600975A9D68C}"/>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72EC1C3-A6D0-02B8-6C04-6498B5506067}"/>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52B0F97-7A86-CC27-FAD8-E29BDAA220D3}"/>
                  </a:ext>
                </a:extLst>
              </p:cNvPr>
              <p:cNvSpPr txBox="1"/>
              <p:nvPr/>
            </p:nvSpPr>
            <p:spPr>
              <a:xfrm>
                <a:off x="48102" y="4965502"/>
                <a:ext cx="54014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052B0F97-7A86-CC27-FAD8-E29BDAA220D3}"/>
                  </a:ext>
                </a:extLst>
              </p:cNvPr>
              <p:cNvSpPr txBox="1">
                <a:spLocks noRot="1" noChangeAspect="1" noMove="1" noResize="1" noEditPoints="1" noAdjustHandles="1" noChangeArrowheads="1" noChangeShapeType="1" noTextEdit="1"/>
              </p:cNvSpPr>
              <p:nvPr/>
            </p:nvSpPr>
            <p:spPr>
              <a:xfrm>
                <a:off x="48102" y="4965502"/>
                <a:ext cx="54014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B6A3F82-D02F-A04F-6CCF-4FF778416271}"/>
                  </a:ext>
                </a:extLst>
              </p:cNvPr>
              <p:cNvSpPr txBox="1"/>
              <p:nvPr/>
            </p:nvSpPr>
            <p:spPr>
              <a:xfrm>
                <a:off x="1848332"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9B6A3F82-D02F-A04F-6CCF-4FF778416271}"/>
                  </a:ext>
                </a:extLst>
              </p:cNvPr>
              <p:cNvSpPr txBox="1">
                <a:spLocks noRot="1" noChangeAspect="1" noMove="1" noResize="1" noEditPoints="1" noAdjustHandles="1" noChangeArrowheads="1" noChangeShapeType="1" noTextEdit="1"/>
              </p:cNvSpPr>
              <p:nvPr/>
            </p:nvSpPr>
            <p:spPr>
              <a:xfrm>
                <a:off x="1848332" y="4965502"/>
                <a:ext cx="504625" cy="400110"/>
              </a:xfrm>
              <a:prstGeom prst="rect">
                <a:avLst/>
              </a:prstGeom>
              <a:blipFill>
                <a:blip r:embed="rId10"/>
                <a:stretch>
                  <a:fillRect b="-6154"/>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24C657C0-53D4-70D7-CA14-0D4597752FAE}"/>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3D5F09-0CDA-41C1-DB19-3A5BB69751AE}"/>
                  </a:ext>
                </a:extLst>
              </p:cNvPr>
              <p:cNvSpPr txBox="1"/>
              <p:nvPr/>
            </p:nvSpPr>
            <p:spPr>
              <a:xfrm>
                <a:off x="8589147"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833D5F09-0CDA-41C1-DB19-3A5BB69751AE}"/>
                  </a:ext>
                </a:extLst>
              </p:cNvPr>
              <p:cNvSpPr txBox="1">
                <a:spLocks noRot="1" noChangeAspect="1" noMove="1" noResize="1" noEditPoints="1" noAdjustHandles="1" noChangeArrowheads="1" noChangeShapeType="1" noTextEdit="1"/>
              </p:cNvSpPr>
              <p:nvPr/>
            </p:nvSpPr>
            <p:spPr>
              <a:xfrm>
                <a:off x="8589147" y="4965502"/>
                <a:ext cx="504625" cy="400110"/>
              </a:xfrm>
              <a:prstGeom prst="rect">
                <a:avLst/>
              </a:prstGeom>
              <a:blipFill>
                <a:blip r:embed="rId11"/>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609CD6B0-40AD-5736-BBE2-04A096E26794}"/>
                  </a:ext>
                </a:extLst>
              </p:cNvPr>
              <p:cNvSpPr txBox="1"/>
              <p:nvPr/>
            </p:nvSpPr>
            <p:spPr>
              <a:xfrm>
                <a:off x="6033347" y="5547424"/>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609CD6B0-40AD-5736-BBE2-04A096E26794}"/>
                  </a:ext>
                </a:extLst>
              </p:cNvPr>
              <p:cNvSpPr txBox="1">
                <a:spLocks noRot="1" noChangeAspect="1" noMove="1" noResize="1" noEditPoints="1" noAdjustHandles="1" noChangeArrowheads="1" noChangeShapeType="1" noTextEdit="1"/>
              </p:cNvSpPr>
              <p:nvPr/>
            </p:nvSpPr>
            <p:spPr>
              <a:xfrm>
                <a:off x="6033347" y="5547424"/>
                <a:ext cx="498213" cy="400110"/>
              </a:xfrm>
              <a:prstGeom prst="rect">
                <a:avLst/>
              </a:prstGeom>
              <a:blipFill>
                <a:blip r:embed="rId12"/>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Rounded Corners 47">
                <a:extLst>
                  <a:ext uri="{FF2B5EF4-FFF2-40B4-BE49-F238E27FC236}">
                    <a16:creationId xmlns:a16="http://schemas.microsoft.com/office/drawing/2014/main" id="{9EADEF2F-C62C-F2FC-AC6C-AB7BA51854DF}"/>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R</m:t>
                          </m:r>
                        </m:e>
                        <m:sub>
                          <m:r>
                            <a:rPr lang="en-US" sz="4800" b="0" i="1" smtClean="0">
                              <a:latin typeface="Cambria Math" panose="02040503050406030204" pitchFamily="18" charset="0"/>
                            </a:rPr>
                            <m:t>h</m:t>
                          </m:r>
                        </m:sub>
                      </m:sSub>
                    </m:oMath>
                  </m:oMathPara>
                </a14:m>
                <a:endParaRPr lang="en-US" sz="4800" dirty="0"/>
              </a:p>
            </p:txBody>
          </p:sp>
        </mc:Choice>
        <mc:Fallback xmlns="">
          <p:sp>
            <p:nvSpPr>
              <p:cNvPr id="48" name="Rectangle: Rounded Corners 47">
                <a:extLst>
                  <a:ext uri="{FF2B5EF4-FFF2-40B4-BE49-F238E27FC236}">
                    <a16:creationId xmlns:a16="http://schemas.microsoft.com/office/drawing/2014/main" id="{9EADEF2F-C62C-F2FC-AC6C-AB7BA51854DF}"/>
                  </a:ext>
                </a:extLst>
              </p:cNvPr>
              <p:cNvSpPr>
                <a:spLocks noRot="1" noChangeAspect="1" noMove="1" noResize="1" noEditPoints="1" noAdjustHandles="1" noChangeArrowheads="1" noChangeShapeType="1" noTextEdit="1"/>
              </p:cNvSpPr>
              <p:nvPr/>
            </p:nvSpPr>
            <p:spPr>
              <a:xfrm>
                <a:off x="9953641" y="2076541"/>
                <a:ext cx="1737360" cy="1005840"/>
              </a:xfrm>
              <a:prstGeom prst="roundRect">
                <a:avLst/>
              </a:prstGeom>
              <a:blipFill>
                <a:blip r:embed="rId1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F3210143-40F9-311B-274E-B0C04C4B57B0}"/>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98DD433-6372-B749-14E5-CFA1A9D2B55D}"/>
                  </a:ext>
                </a:extLst>
              </p:cNvPr>
              <p:cNvSpPr txBox="1"/>
              <p:nvPr/>
            </p:nvSpPr>
            <p:spPr>
              <a:xfrm>
                <a:off x="8589147"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298DD433-6372-B749-14E5-CFA1A9D2B55D}"/>
                  </a:ext>
                </a:extLst>
              </p:cNvPr>
              <p:cNvSpPr txBox="1">
                <a:spLocks noRot="1" noChangeAspect="1" noMove="1" noResize="1" noEditPoints="1" noAdjustHandles="1" noChangeArrowheads="1" noChangeShapeType="1" noTextEdit="1"/>
              </p:cNvSpPr>
              <p:nvPr/>
            </p:nvSpPr>
            <p:spPr>
              <a:xfrm>
                <a:off x="8589147" y="1588042"/>
                <a:ext cx="535146" cy="400110"/>
              </a:xfrm>
              <a:prstGeom prst="rect">
                <a:avLst/>
              </a:prstGeom>
              <a:blipFill>
                <a:blip r:embed="rId14"/>
                <a:stretch>
                  <a:fillRect b="-6154"/>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6E23660-18FE-8F5A-CE60-1AE487711B7F}"/>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BA942472-2BB0-0919-E46A-30FA37DB0E1E}"/>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𝑣</m:t>
                          </m:r>
                        </m:sub>
                      </m:sSub>
                    </m:oMath>
                  </m:oMathPara>
                </a14:m>
                <a:endParaRPr lang="en-US" sz="4800" dirty="0"/>
              </a:p>
            </p:txBody>
          </p:sp>
        </mc:Choice>
        <mc:Fallback xmlns="">
          <p:sp>
            <p:nvSpPr>
              <p:cNvPr id="17" name="Rectangle: Rounded Corners 16">
                <a:extLst>
                  <a:ext uri="{FF2B5EF4-FFF2-40B4-BE49-F238E27FC236}">
                    <a16:creationId xmlns:a16="http://schemas.microsoft.com/office/drawing/2014/main" id="{BA942472-2BB0-0919-E46A-30FA37DB0E1E}"/>
                  </a:ext>
                </a:extLst>
              </p:cNvPr>
              <p:cNvSpPr>
                <a:spLocks noRot="1" noChangeAspect="1" noMove="1" noResize="1" noEditPoints="1" noAdjustHandles="1" noChangeArrowheads="1" noChangeShapeType="1" noTextEdit="1"/>
              </p:cNvSpPr>
              <p:nvPr/>
            </p:nvSpPr>
            <p:spPr>
              <a:xfrm>
                <a:off x="3826156" y="5494314"/>
                <a:ext cx="1737360" cy="1005840"/>
              </a:xfrm>
              <a:prstGeom prst="roundRect">
                <a:avLst/>
              </a:prstGeom>
              <a:blipFill>
                <a:blip r:embed="rId1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83D3341D-61D9-B3DA-E73A-FDCB8E1776B7}"/>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Rounded Corners 38">
                <a:extLst>
                  <a:ext uri="{FF2B5EF4-FFF2-40B4-BE49-F238E27FC236}">
                    <a16:creationId xmlns:a16="http://schemas.microsoft.com/office/drawing/2014/main" id="{778E654D-6EDB-483D-772F-EFDD1EE16C0E}"/>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h</m:t>
                          </m:r>
                        </m:sub>
                      </m:sSub>
                    </m:oMath>
                  </m:oMathPara>
                </a14:m>
                <a:endParaRPr lang="en-US" sz="4800" dirty="0"/>
              </a:p>
            </p:txBody>
          </p:sp>
        </mc:Choice>
        <mc:Fallback xmlns="">
          <p:sp>
            <p:nvSpPr>
              <p:cNvPr id="39" name="Rectangle: Rounded Corners 38">
                <a:extLst>
                  <a:ext uri="{FF2B5EF4-FFF2-40B4-BE49-F238E27FC236}">
                    <a16:creationId xmlns:a16="http://schemas.microsoft.com/office/drawing/2014/main" id="{778E654D-6EDB-483D-772F-EFDD1EE16C0E}"/>
                  </a:ext>
                </a:extLst>
              </p:cNvPr>
              <p:cNvSpPr>
                <a:spLocks noRot="1" noChangeAspect="1" noMove="1" noResize="1" noEditPoints="1" noAdjustHandles="1" noChangeArrowheads="1" noChangeShapeType="1" noTextEdit="1"/>
              </p:cNvSpPr>
              <p:nvPr/>
            </p:nvSpPr>
            <p:spPr>
              <a:xfrm>
                <a:off x="3826156" y="2076541"/>
                <a:ext cx="1737360" cy="1005840"/>
              </a:xfrm>
              <a:prstGeom prst="roundRect">
                <a:avLst/>
              </a:prstGeom>
              <a:blipFill>
                <a:blip r:embed="rId16"/>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E50C29DD-3F8C-D395-BC8F-13077B23704A}"/>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667177B-A6AD-4DED-F225-9F5E18292511}"/>
                  </a:ext>
                </a:extLst>
              </p:cNvPr>
              <p:cNvSpPr txBox="1"/>
              <p:nvPr/>
            </p:nvSpPr>
            <p:spPr>
              <a:xfrm>
                <a:off x="6033347" y="2172171"/>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9667177B-A6AD-4DED-F225-9F5E18292511}"/>
                  </a:ext>
                </a:extLst>
              </p:cNvPr>
              <p:cNvSpPr txBox="1">
                <a:spLocks noRot="1" noChangeAspect="1" noMove="1" noResize="1" noEditPoints="1" noAdjustHandles="1" noChangeArrowheads="1" noChangeShapeType="1" noTextEdit="1"/>
              </p:cNvSpPr>
              <p:nvPr/>
            </p:nvSpPr>
            <p:spPr>
              <a:xfrm>
                <a:off x="6033347" y="2172171"/>
                <a:ext cx="525528" cy="400110"/>
              </a:xfrm>
              <a:prstGeom prst="rect">
                <a:avLst/>
              </a:prstGeom>
              <a:blipFill>
                <a:blip r:embed="rId17"/>
                <a:stretch>
                  <a:fillRect b="-7576"/>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54C67A66-B838-AE3A-418E-595B7B299E2A}"/>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0C183BE-92C3-079E-32B8-701D00C155C1}"/>
                  </a:ext>
                </a:extLst>
              </p:cNvPr>
              <p:cNvSpPr txBox="1"/>
              <p:nvPr/>
            </p:nvSpPr>
            <p:spPr>
              <a:xfrm>
                <a:off x="5258521"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80C183BE-92C3-079E-32B8-701D00C155C1}"/>
                  </a:ext>
                </a:extLst>
              </p:cNvPr>
              <p:cNvSpPr txBox="1">
                <a:spLocks noRot="1" noChangeAspect="1" noMove="1" noResize="1" noEditPoints="1" noAdjustHandles="1" noChangeArrowheads="1" noChangeShapeType="1" noTextEdit="1"/>
              </p:cNvSpPr>
              <p:nvPr/>
            </p:nvSpPr>
            <p:spPr>
              <a:xfrm>
                <a:off x="5258521" y="4965502"/>
                <a:ext cx="504625" cy="400110"/>
              </a:xfrm>
              <a:prstGeom prst="rect">
                <a:avLst/>
              </a:prstGeom>
              <a:blipFill>
                <a:blip r:embed="rId18"/>
                <a:stretch>
                  <a:fillRect b="-6154"/>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4CC94A5C-41F7-D665-3E65-2C70FF4034F0}"/>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6962C72-F2D1-2C9C-9D74-90CD6E891188}"/>
                  </a:ext>
                </a:extLst>
              </p:cNvPr>
              <p:cNvSpPr txBox="1"/>
              <p:nvPr/>
            </p:nvSpPr>
            <p:spPr>
              <a:xfrm>
                <a:off x="5258521"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0" name="TextBox 69">
                <a:extLst>
                  <a:ext uri="{FF2B5EF4-FFF2-40B4-BE49-F238E27FC236}">
                    <a16:creationId xmlns:a16="http://schemas.microsoft.com/office/drawing/2014/main" id="{A6962C72-F2D1-2C9C-9D74-90CD6E891188}"/>
                  </a:ext>
                </a:extLst>
              </p:cNvPr>
              <p:cNvSpPr txBox="1">
                <a:spLocks noRot="1" noChangeAspect="1" noMove="1" noResize="1" noEditPoints="1" noAdjustHandles="1" noChangeArrowheads="1" noChangeShapeType="1" noTextEdit="1"/>
              </p:cNvSpPr>
              <p:nvPr/>
            </p:nvSpPr>
            <p:spPr>
              <a:xfrm>
                <a:off x="5258521" y="1588042"/>
                <a:ext cx="535146" cy="400110"/>
              </a:xfrm>
              <a:prstGeom prst="rect">
                <a:avLst/>
              </a:prstGeom>
              <a:blipFill>
                <a:blip r:embed="rId19"/>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E860B8-CBB3-B9A2-AE16-04BE9737A372}"/>
                  </a:ext>
                </a:extLst>
              </p:cNvPr>
              <p:cNvSpPr txBox="1"/>
              <p:nvPr/>
            </p:nvSpPr>
            <p:spPr>
              <a:xfrm>
                <a:off x="103336" y="1588042"/>
                <a:ext cx="5465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19E860B8-CBB3-B9A2-AE16-04BE9737A372}"/>
                  </a:ext>
                </a:extLst>
              </p:cNvPr>
              <p:cNvSpPr txBox="1">
                <a:spLocks noRot="1" noChangeAspect="1" noMove="1" noResize="1" noEditPoints="1" noAdjustHandles="1" noChangeArrowheads="1" noChangeShapeType="1" noTextEdit="1"/>
              </p:cNvSpPr>
              <p:nvPr/>
            </p:nvSpPr>
            <p:spPr>
              <a:xfrm>
                <a:off x="103336" y="1588042"/>
                <a:ext cx="546560" cy="400110"/>
              </a:xfrm>
              <a:prstGeom prst="rect">
                <a:avLst/>
              </a:prstGeom>
              <a:blipFill>
                <a:blip r:embed="rId20"/>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E4A51E3-CE63-1861-0749-0C0801E1CB54}"/>
                  </a:ext>
                </a:extLst>
              </p:cNvPr>
              <p:cNvSpPr txBox="1"/>
              <p:nvPr/>
            </p:nvSpPr>
            <p:spPr>
              <a:xfrm>
                <a:off x="9133301" y="2124133"/>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FE4A51E3-CE63-1861-0749-0C0801E1CB54}"/>
                  </a:ext>
                </a:extLst>
              </p:cNvPr>
              <p:cNvSpPr txBox="1">
                <a:spLocks noRot="1" noChangeAspect="1" noMove="1" noResize="1" noEditPoints="1" noAdjustHandles="1" noChangeArrowheads="1" noChangeShapeType="1" noTextEdit="1"/>
              </p:cNvSpPr>
              <p:nvPr/>
            </p:nvSpPr>
            <p:spPr>
              <a:xfrm>
                <a:off x="9133301" y="2124133"/>
                <a:ext cx="500906" cy="400110"/>
              </a:xfrm>
              <a:prstGeom prst="rect">
                <a:avLst/>
              </a:prstGeom>
              <a:blipFill>
                <a:blip r:embed="rId21"/>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612A44-68F8-E9DB-2093-BA3D9328E0A1}"/>
                  </a:ext>
                </a:extLst>
              </p:cNvPr>
              <p:cNvSpPr txBox="1"/>
              <p:nvPr/>
            </p:nvSpPr>
            <p:spPr>
              <a:xfrm>
                <a:off x="2579211" y="2640335"/>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000" b="0" i="1">
                              <a:solidFill>
                                <a:prstClr val="black"/>
                              </a:solidFill>
                              <a:latin typeface="Cambria Math" panose="02040503050406030204" pitchFamily="18" charset="0"/>
                            </a:rPr>
                            <m:t>𝑣</m:t>
                          </m:r>
                          <m:r>
                            <a:rPr lang="en-US" sz="2000" b="0" i="1">
                              <a:solidFill>
                                <a:prstClr val="black"/>
                              </a:solidFill>
                              <a:latin typeface="Cambria Math" panose="02040503050406030204" pitchFamily="18" charset="0"/>
                            </a:rPr>
                            <m:t>→</m:t>
                          </m:r>
                          <m:r>
                            <a:rPr lang="en-US" sz="2000" b="0" i="1">
                              <a:solidFill>
                                <a:prstClr val="black"/>
                              </a:solidFill>
                              <a:latin typeface="Cambria Math" panose="02040503050406030204" pitchFamily="18" charset="0"/>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2" name="TextBox 1">
                <a:extLst>
                  <a:ext uri="{FF2B5EF4-FFF2-40B4-BE49-F238E27FC236}">
                    <a16:creationId xmlns:a16="http://schemas.microsoft.com/office/drawing/2014/main" id="{95612A44-68F8-E9DB-2093-BA3D9328E0A1}"/>
                  </a:ext>
                </a:extLst>
              </p:cNvPr>
              <p:cNvSpPr txBox="1">
                <a:spLocks noRot="1" noChangeAspect="1" noMove="1" noResize="1" noEditPoints="1" noAdjustHandles="1" noChangeArrowheads="1" noChangeShapeType="1" noTextEdit="1"/>
              </p:cNvSpPr>
              <p:nvPr/>
            </p:nvSpPr>
            <p:spPr>
              <a:xfrm>
                <a:off x="2579211" y="2640335"/>
                <a:ext cx="785215" cy="400110"/>
              </a:xfrm>
              <a:prstGeom prst="rect">
                <a:avLst/>
              </a:prstGeom>
              <a:blipFill>
                <a:blip r:embed="rId22"/>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7D5274-35C7-B504-3388-91F37D6BE3BF}"/>
                  </a:ext>
                </a:extLst>
              </p:cNvPr>
              <p:cNvSpPr txBox="1"/>
              <p:nvPr/>
            </p:nvSpPr>
            <p:spPr>
              <a:xfrm>
                <a:off x="2580448" y="5997234"/>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000" b="0" i="1">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10" name="TextBox 9">
                <a:extLst>
                  <a:ext uri="{FF2B5EF4-FFF2-40B4-BE49-F238E27FC236}">
                    <a16:creationId xmlns:a16="http://schemas.microsoft.com/office/drawing/2014/main" id="{877D5274-35C7-B504-3388-91F37D6BE3BF}"/>
                  </a:ext>
                </a:extLst>
              </p:cNvPr>
              <p:cNvSpPr txBox="1">
                <a:spLocks noRot="1" noChangeAspect="1" noMove="1" noResize="1" noEditPoints="1" noAdjustHandles="1" noChangeArrowheads="1" noChangeShapeType="1" noTextEdit="1"/>
              </p:cNvSpPr>
              <p:nvPr/>
            </p:nvSpPr>
            <p:spPr>
              <a:xfrm>
                <a:off x="2580448" y="5997234"/>
                <a:ext cx="785215" cy="400110"/>
              </a:xfrm>
              <a:prstGeom prst="rect">
                <a:avLst/>
              </a:prstGeom>
              <a:blipFill>
                <a:blip r:embed="rId23"/>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C179A8-A309-25D8-4863-8F9410B69330}"/>
                  </a:ext>
                </a:extLst>
              </p:cNvPr>
              <p:cNvSpPr txBox="1"/>
              <p:nvPr/>
            </p:nvSpPr>
            <p:spPr>
              <a:xfrm>
                <a:off x="3996267" y="32987"/>
                <a:ext cx="2747740"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a14:m>
                <a:r>
                  <a:rPr lang="en-US" sz="2400" dirty="0"/>
                  <a:t> Population size</a:t>
                </a:r>
              </a:p>
            </p:txBody>
          </p:sp>
        </mc:Choice>
        <mc:Fallback xmlns="">
          <p:sp>
            <p:nvSpPr>
              <p:cNvPr id="14" name="TextBox 13">
                <a:extLst>
                  <a:ext uri="{FF2B5EF4-FFF2-40B4-BE49-F238E27FC236}">
                    <a16:creationId xmlns:a16="http://schemas.microsoft.com/office/drawing/2014/main" id="{18C179A8-A309-25D8-4863-8F9410B69330}"/>
                  </a:ext>
                </a:extLst>
              </p:cNvPr>
              <p:cNvSpPr txBox="1">
                <a:spLocks noRot="1" noChangeAspect="1" noMove="1" noResize="1" noEditPoints="1" noAdjustHandles="1" noChangeArrowheads="1" noChangeShapeType="1" noTextEdit="1"/>
              </p:cNvSpPr>
              <p:nvPr/>
            </p:nvSpPr>
            <p:spPr>
              <a:xfrm>
                <a:off x="3996267" y="32987"/>
                <a:ext cx="2747740" cy="369332"/>
              </a:xfrm>
              <a:prstGeom prst="rect">
                <a:avLst/>
              </a:prstGeom>
              <a:blipFill>
                <a:blip r:embed="rId24"/>
                <a:stretch>
                  <a:fillRect l="-4000" t="-24590" r="-5556"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3BE083-87FF-8EFC-5041-74A075E65128}"/>
                  </a:ext>
                </a:extLst>
              </p:cNvPr>
              <p:cNvSpPr txBox="1"/>
              <p:nvPr/>
            </p:nvSpPr>
            <p:spPr>
              <a:xfrm>
                <a:off x="3811934" y="3684477"/>
                <a:ext cx="2935855" cy="46166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a14:m>
                <a:r>
                  <a:rPr lang="en-US" sz="2400" dirty="0"/>
                  <a:t> Population size</a:t>
                </a:r>
              </a:p>
            </p:txBody>
          </p:sp>
        </mc:Choice>
        <mc:Fallback xmlns="">
          <p:sp>
            <p:nvSpPr>
              <p:cNvPr id="15" name="TextBox 14">
                <a:extLst>
                  <a:ext uri="{FF2B5EF4-FFF2-40B4-BE49-F238E27FC236}">
                    <a16:creationId xmlns:a16="http://schemas.microsoft.com/office/drawing/2014/main" id="{6D3BE083-87FF-8EFC-5041-74A075E65128}"/>
                  </a:ext>
                </a:extLst>
              </p:cNvPr>
              <p:cNvSpPr txBox="1">
                <a:spLocks noRot="1" noChangeAspect="1" noMove="1" noResize="1" noEditPoints="1" noAdjustHandles="1" noChangeArrowheads="1" noChangeShapeType="1" noTextEdit="1"/>
              </p:cNvSpPr>
              <p:nvPr/>
            </p:nvSpPr>
            <p:spPr>
              <a:xfrm>
                <a:off x="3811934" y="3684477"/>
                <a:ext cx="2935855" cy="461665"/>
              </a:xfrm>
              <a:prstGeom prst="rect">
                <a:avLst/>
              </a:prstGeom>
              <a:blipFill>
                <a:blip r:embed="rId25"/>
                <a:stretch>
                  <a:fillRect l="-415" t="-10526" r="-1452" b="-28947"/>
                </a:stretch>
              </a:blipFill>
            </p:spPr>
            <p:txBody>
              <a:bodyPr/>
              <a:lstStyle/>
              <a:p>
                <a:r>
                  <a:rPr lang="en-US">
                    <a:noFill/>
                  </a:rPr>
                  <a:t> </a:t>
                </a:r>
              </a:p>
            </p:txBody>
          </p:sp>
        </mc:Fallback>
      </mc:AlternateContent>
    </p:spTree>
    <p:extLst>
      <p:ext uri="{BB962C8B-B14F-4D97-AF65-F5344CB8AC3E}">
        <p14:creationId xmlns:p14="http://schemas.microsoft.com/office/powerpoint/2010/main" val="1290191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0F3B4-EFF2-E412-0116-B34B24162C7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383A482-6FB8-D415-2FBF-313102CBB1E3}"/>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579D71FF-14AA-E077-B9F9-AED60B849D6E}"/>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3A4AB4-4217-3CA3-971F-75FB9C7C24AA}"/>
                  </a:ext>
                </a:extLst>
              </p:cNvPr>
              <p:cNvSpPr txBox="1"/>
              <p:nvPr/>
            </p:nvSpPr>
            <p:spPr>
              <a:xfrm>
                <a:off x="3035697" y="625196"/>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CB3A4AB4-4217-3CA3-971F-75FB9C7C24AA}"/>
                  </a:ext>
                </a:extLst>
              </p:cNvPr>
              <p:cNvSpPr txBox="1">
                <a:spLocks noRot="1" noChangeAspect="1" noMove="1" noResize="1" noEditPoints="1" noAdjustHandles="1" noChangeArrowheads="1" noChangeShapeType="1" noTextEdit="1"/>
              </p:cNvSpPr>
              <p:nvPr/>
            </p:nvSpPr>
            <p:spPr>
              <a:xfrm>
                <a:off x="3035697" y="625196"/>
                <a:ext cx="535146" cy="400110"/>
              </a:xfrm>
              <a:prstGeom prst="rect">
                <a:avLst/>
              </a:prstGeom>
              <a:blipFill>
                <a:blip r:embed="rId3"/>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FB1E4F4-BADD-7C6B-4C08-A6F71A7B9AEA}"/>
                  </a:ext>
                </a:extLst>
              </p:cNvPr>
              <p:cNvSpPr txBox="1"/>
              <p:nvPr/>
            </p:nvSpPr>
            <p:spPr>
              <a:xfrm>
                <a:off x="2027282" y="2975249"/>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7FB1E4F4-BADD-7C6B-4C08-A6F71A7B9AEA}"/>
                  </a:ext>
                </a:extLst>
              </p:cNvPr>
              <p:cNvSpPr txBox="1">
                <a:spLocks noRot="1" noChangeAspect="1" noMove="1" noResize="1" noEditPoints="1" noAdjustHandles="1" noChangeArrowheads="1" noChangeShapeType="1" noTextEdit="1"/>
              </p:cNvSpPr>
              <p:nvPr/>
            </p:nvSpPr>
            <p:spPr>
              <a:xfrm>
                <a:off x="2027282" y="2975249"/>
                <a:ext cx="535146" cy="400110"/>
              </a:xfrm>
              <a:prstGeom prst="rect">
                <a:avLst/>
              </a:prstGeom>
              <a:blipFill>
                <a:blip r:embed="rId4"/>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799D663-06C1-E249-2FCE-04037286475B}"/>
                  </a:ext>
                </a:extLst>
              </p:cNvPr>
              <p:cNvSpPr txBox="1"/>
              <p:nvPr/>
            </p:nvSpPr>
            <p:spPr>
              <a:xfrm>
                <a:off x="1241559" y="4223554"/>
                <a:ext cx="54014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6799D663-06C1-E249-2FCE-04037286475B}"/>
                  </a:ext>
                </a:extLst>
              </p:cNvPr>
              <p:cNvSpPr txBox="1">
                <a:spLocks noRot="1" noChangeAspect="1" noMove="1" noResize="1" noEditPoints="1" noAdjustHandles="1" noChangeArrowheads="1" noChangeShapeType="1" noTextEdit="1"/>
              </p:cNvSpPr>
              <p:nvPr/>
            </p:nvSpPr>
            <p:spPr>
              <a:xfrm>
                <a:off x="1241559" y="4223554"/>
                <a:ext cx="54014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9D17CC7-8609-630F-35A0-4C9107284231}"/>
                  </a:ext>
                </a:extLst>
              </p:cNvPr>
              <p:cNvSpPr txBox="1"/>
              <p:nvPr/>
            </p:nvSpPr>
            <p:spPr>
              <a:xfrm>
                <a:off x="2791802" y="4233125"/>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79D17CC7-8609-630F-35A0-4C9107284231}"/>
                  </a:ext>
                </a:extLst>
              </p:cNvPr>
              <p:cNvSpPr txBox="1">
                <a:spLocks noRot="1" noChangeAspect="1" noMove="1" noResize="1" noEditPoints="1" noAdjustHandles="1" noChangeArrowheads="1" noChangeShapeType="1" noTextEdit="1"/>
              </p:cNvSpPr>
              <p:nvPr/>
            </p:nvSpPr>
            <p:spPr>
              <a:xfrm>
                <a:off x="2791802" y="4233125"/>
                <a:ext cx="504625" cy="400110"/>
              </a:xfrm>
              <a:prstGeom prst="rect">
                <a:avLst/>
              </a:prstGeom>
              <a:blipFill>
                <a:blip r:embed="rId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4C7F6BC-CF1E-47C8-CEAC-0A415CF0B12A}"/>
                  </a:ext>
                </a:extLst>
              </p:cNvPr>
              <p:cNvSpPr txBox="1"/>
              <p:nvPr/>
            </p:nvSpPr>
            <p:spPr>
              <a:xfrm>
                <a:off x="2128922" y="5787766"/>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A4C7F6BC-CF1E-47C8-CEAC-0A415CF0B12A}"/>
                  </a:ext>
                </a:extLst>
              </p:cNvPr>
              <p:cNvSpPr txBox="1">
                <a:spLocks noRot="1" noChangeAspect="1" noMove="1" noResize="1" noEditPoints="1" noAdjustHandles="1" noChangeArrowheads="1" noChangeShapeType="1" noTextEdit="1"/>
              </p:cNvSpPr>
              <p:nvPr/>
            </p:nvSpPr>
            <p:spPr>
              <a:xfrm>
                <a:off x="2128922" y="5787766"/>
                <a:ext cx="504625" cy="4001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05456D9-CA14-ADBE-59B8-BBF19FF11666}"/>
                  </a:ext>
                </a:extLst>
              </p:cNvPr>
              <p:cNvSpPr txBox="1"/>
              <p:nvPr/>
            </p:nvSpPr>
            <p:spPr>
              <a:xfrm>
                <a:off x="3205800" y="5000824"/>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505456D9-CA14-ADBE-59B8-BBF19FF11666}"/>
                  </a:ext>
                </a:extLst>
              </p:cNvPr>
              <p:cNvSpPr txBox="1">
                <a:spLocks noRot="1" noChangeAspect="1" noMove="1" noResize="1" noEditPoints="1" noAdjustHandles="1" noChangeArrowheads="1" noChangeShapeType="1" noTextEdit="1"/>
              </p:cNvSpPr>
              <p:nvPr/>
            </p:nvSpPr>
            <p:spPr>
              <a:xfrm>
                <a:off x="3205800" y="5000824"/>
                <a:ext cx="498213"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0E64DE7-17F9-DAC4-054A-90E99B51F158}"/>
                  </a:ext>
                </a:extLst>
              </p:cNvPr>
              <p:cNvSpPr txBox="1"/>
              <p:nvPr/>
            </p:nvSpPr>
            <p:spPr>
              <a:xfrm>
                <a:off x="2768124" y="2191213"/>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40E64DE7-17F9-DAC4-054A-90E99B51F158}"/>
                  </a:ext>
                </a:extLst>
              </p:cNvPr>
              <p:cNvSpPr txBox="1">
                <a:spLocks noRot="1" noChangeAspect="1" noMove="1" noResize="1" noEditPoints="1" noAdjustHandles="1" noChangeArrowheads="1" noChangeShapeType="1" noTextEdit="1"/>
              </p:cNvSpPr>
              <p:nvPr/>
            </p:nvSpPr>
            <p:spPr>
              <a:xfrm>
                <a:off x="2768124" y="2191213"/>
                <a:ext cx="535146" cy="400110"/>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6287333-F838-1E05-BA8B-377B9752DE79}"/>
                  </a:ext>
                </a:extLst>
              </p:cNvPr>
              <p:cNvSpPr txBox="1"/>
              <p:nvPr/>
            </p:nvSpPr>
            <p:spPr>
              <a:xfrm>
                <a:off x="2299664" y="1381861"/>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86287333-F838-1E05-BA8B-377B9752DE79}"/>
                  </a:ext>
                </a:extLst>
              </p:cNvPr>
              <p:cNvSpPr txBox="1">
                <a:spLocks noRot="1" noChangeAspect="1" noMove="1" noResize="1" noEditPoints="1" noAdjustHandles="1" noChangeArrowheads="1" noChangeShapeType="1" noTextEdit="1"/>
              </p:cNvSpPr>
              <p:nvPr/>
            </p:nvSpPr>
            <p:spPr>
              <a:xfrm>
                <a:off x="2299664" y="1381861"/>
                <a:ext cx="525528" cy="400110"/>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A5881A0-7721-6A81-1C6B-01E9A9396B1D}"/>
                  </a:ext>
                </a:extLst>
              </p:cNvPr>
              <p:cNvSpPr txBox="1"/>
              <p:nvPr/>
            </p:nvSpPr>
            <p:spPr>
              <a:xfrm>
                <a:off x="2343817" y="5000037"/>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7A5881A0-7721-6A81-1C6B-01E9A9396B1D}"/>
                  </a:ext>
                </a:extLst>
              </p:cNvPr>
              <p:cNvSpPr txBox="1">
                <a:spLocks noRot="1" noChangeAspect="1" noMove="1" noResize="1" noEditPoints="1" noAdjustHandles="1" noChangeArrowheads="1" noChangeShapeType="1" noTextEdit="1"/>
              </p:cNvSpPr>
              <p:nvPr/>
            </p:nvSpPr>
            <p:spPr>
              <a:xfrm>
                <a:off x="2343817" y="5000037"/>
                <a:ext cx="504625" cy="400110"/>
              </a:xfrm>
              <a:prstGeom prst="rect">
                <a:avLst/>
              </a:prstGeom>
              <a:blipFill>
                <a:blip r:embed="rId11"/>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B1AA4EB-DD15-F10D-FB5C-3FF5B4829629}"/>
                  </a:ext>
                </a:extLst>
              </p:cNvPr>
              <p:cNvSpPr txBox="1"/>
              <p:nvPr/>
            </p:nvSpPr>
            <p:spPr>
              <a:xfrm>
                <a:off x="3094641" y="1406835"/>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0" name="TextBox 69">
                <a:extLst>
                  <a:ext uri="{FF2B5EF4-FFF2-40B4-BE49-F238E27FC236}">
                    <a16:creationId xmlns:a16="http://schemas.microsoft.com/office/drawing/2014/main" id="{6B1AA4EB-DD15-F10D-FB5C-3FF5B4829629}"/>
                  </a:ext>
                </a:extLst>
              </p:cNvPr>
              <p:cNvSpPr txBox="1">
                <a:spLocks noRot="1" noChangeAspect="1" noMove="1" noResize="1" noEditPoints="1" noAdjustHandles="1" noChangeArrowheads="1" noChangeShapeType="1" noTextEdit="1"/>
              </p:cNvSpPr>
              <p:nvPr/>
            </p:nvSpPr>
            <p:spPr>
              <a:xfrm>
                <a:off x="3094641" y="1406835"/>
                <a:ext cx="535146" cy="400110"/>
              </a:xfrm>
              <a:prstGeom prst="rect">
                <a:avLst/>
              </a:prstGeom>
              <a:blipFill>
                <a:blip r:embed="rId12"/>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ACAE50-6805-6350-699E-71A9B5B91162}"/>
                  </a:ext>
                </a:extLst>
              </p:cNvPr>
              <p:cNvSpPr txBox="1"/>
              <p:nvPr/>
            </p:nvSpPr>
            <p:spPr>
              <a:xfrm>
                <a:off x="1301772" y="625196"/>
                <a:ext cx="5465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47ACAE50-6805-6350-699E-71A9B5B91162}"/>
                  </a:ext>
                </a:extLst>
              </p:cNvPr>
              <p:cNvSpPr txBox="1">
                <a:spLocks noRot="1" noChangeAspect="1" noMove="1" noResize="1" noEditPoints="1" noAdjustHandles="1" noChangeArrowheads="1" noChangeShapeType="1" noTextEdit="1"/>
              </p:cNvSpPr>
              <p:nvPr/>
            </p:nvSpPr>
            <p:spPr>
              <a:xfrm>
                <a:off x="1301772" y="625196"/>
                <a:ext cx="546560" cy="400110"/>
              </a:xfrm>
              <a:prstGeom prst="rect">
                <a:avLst/>
              </a:prstGeom>
              <a:blipFill>
                <a:blip r:embed="rId13"/>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5E3280-6FB7-3E2A-1B42-3C4ECD60D698}"/>
                  </a:ext>
                </a:extLst>
              </p:cNvPr>
              <p:cNvSpPr txBox="1"/>
              <p:nvPr/>
            </p:nvSpPr>
            <p:spPr>
              <a:xfrm>
                <a:off x="2067215" y="2191213"/>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D55E3280-6FB7-3E2A-1B42-3C4ECD60D698}"/>
                  </a:ext>
                </a:extLst>
              </p:cNvPr>
              <p:cNvSpPr txBox="1">
                <a:spLocks noRot="1" noChangeAspect="1" noMove="1" noResize="1" noEditPoints="1" noAdjustHandles="1" noChangeArrowheads="1" noChangeShapeType="1" noTextEdit="1"/>
              </p:cNvSpPr>
              <p:nvPr/>
            </p:nvSpPr>
            <p:spPr>
              <a:xfrm>
                <a:off x="2067215" y="2191213"/>
                <a:ext cx="500906" cy="400110"/>
              </a:xfrm>
              <a:prstGeom prst="rect">
                <a:avLst/>
              </a:prstGeom>
              <a:blipFill>
                <a:blip r:embed="rId14"/>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31F6240-CF1F-EB23-D311-516610D4D0CB}"/>
                  </a:ext>
                </a:extLst>
              </p:cNvPr>
              <p:cNvSpPr txBox="1"/>
              <p:nvPr/>
            </p:nvSpPr>
            <p:spPr>
              <a:xfrm>
                <a:off x="1742421" y="4233125"/>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000" b="0" i="1">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10" name="TextBox 9">
                <a:extLst>
                  <a:ext uri="{FF2B5EF4-FFF2-40B4-BE49-F238E27FC236}">
                    <a16:creationId xmlns:a16="http://schemas.microsoft.com/office/drawing/2014/main" id="{931F6240-CF1F-EB23-D311-516610D4D0CB}"/>
                  </a:ext>
                </a:extLst>
              </p:cNvPr>
              <p:cNvSpPr txBox="1">
                <a:spLocks noRot="1" noChangeAspect="1" noMove="1" noResize="1" noEditPoints="1" noAdjustHandles="1" noChangeArrowheads="1" noChangeShapeType="1" noTextEdit="1"/>
              </p:cNvSpPr>
              <p:nvPr/>
            </p:nvSpPr>
            <p:spPr>
              <a:xfrm>
                <a:off x="1742421" y="4233125"/>
                <a:ext cx="785215" cy="400110"/>
              </a:xfrm>
              <a:prstGeom prst="rect">
                <a:avLst/>
              </a:prstGeom>
              <a:blipFill>
                <a:blip r:embed="rId15"/>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E524BC-7457-33D1-B1F4-E5DA622FF25B}"/>
                  </a:ext>
                </a:extLst>
              </p:cNvPr>
              <p:cNvSpPr txBox="1"/>
              <p:nvPr/>
            </p:nvSpPr>
            <p:spPr>
              <a:xfrm>
                <a:off x="3996267" y="32987"/>
                <a:ext cx="4286815"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dirty="0"/>
                  <a:t>constant</a:t>
                </a:r>
              </a:p>
            </p:txBody>
          </p:sp>
        </mc:Choice>
        <mc:Fallback xmlns="">
          <p:sp>
            <p:nvSpPr>
              <p:cNvPr id="14" name="TextBox 13">
                <a:extLst>
                  <a:ext uri="{FF2B5EF4-FFF2-40B4-BE49-F238E27FC236}">
                    <a16:creationId xmlns:a16="http://schemas.microsoft.com/office/drawing/2014/main" id="{44E524BC-7457-33D1-B1F4-E5DA622FF25B}"/>
                  </a:ext>
                </a:extLst>
              </p:cNvPr>
              <p:cNvSpPr txBox="1">
                <a:spLocks noRot="1" noChangeAspect="1" noMove="1" noResize="1" noEditPoints="1" noAdjustHandles="1" noChangeArrowheads="1" noChangeShapeType="1" noTextEdit="1"/>
              </p:cNvSpPr>
              <p:nvPr/>
            </p:nvSpPr>
            <p:spPr>
              <a:xfrm>
                <a:off x="3996267" y="32987"/>
                <a:ext cx="4286815" cy="369332"/>
              </a:xfrm>
              <a:prstGeom prst="rect">
                <a:avLst/>
              </a:prstGeom>
              <a:blipFill>
                <a:blip r:embed="rId16"/>
                <a:stretch>
                  <a:fillRect l="-2560" t="-24590" r="-3414"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08F3C3-91E9-FE7E-180C-865EA8E77D15}"/>
                  </a:ext>
                </a:extLst>
              </p:cNvPr>
              <p:cNvSpPr txBox="1"/>
              <p:nvPr/>
            </p:nvSpPr>
            <p:spPr>
              <a:xfrm>
                <a:off x="3811934" y="3684477"/>
                <a:ext cx="5444741" cy="46166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dirty="0"/>
                  <a:t>constant</a:t>
                </a:r>
              </a:p>
            </p:txBody>
          </p:sp>
        </mc:Choice>
        <mc:Fallback xmlns="">
          <p:sp>
            <p:nvSpPr>
              <p:cNvPr id="15" name="TextBox 14">
                <a:extLst>
                  <a:ext uri="{FF2B5EF4-FFF2-40B4-BE49-F238E27FC236}">
                    <a16:creationId xmlns:a16="http://schemas.microsoft.com/office/drawing/2014/main" id="{DF08F3C3-91E9-FE7E-180C-865EA8E77D15}"/>
                  </a:ext>
                </a:extLst>
              </p:cNvPr>
              <p:cNvSpPr txBox="1">
                <a:spLocks noRot="1" noChangeAspect="1" noMove="1" noResize="1" noEditPoints="1" noAdjustHandles="1" noChangeArrowheads="1" noChangeShapeType="1" noTextEdit="1"/>
              </p:cNvSpPr>
              <p:nvPr/>
            </p:nvSpPr>
            <p:spPr>
              <a:xfrm>
                <a:off x="3811934" y="3684477"/>
                <a:ext cx="5444741" cy="461665"/>
              </a:xfrm>
              <a:prstGeom prst="rect">
                <a:avLst/>
              </a:prstGeom>
              <a:blipFill>
                <a:blip r:embed="rId17"/>
                <a:stretch>
                  <a:fillRect l="-224"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BE51F3D-6F46-0882-1859-F24F93BF106A}"/>
                  </a:ext>
                </a:extLst>
              </p:cNvPr>
              <p:cNvSpPr txBox="1"/>
              <p:nvPr/>
            </p:nvSpPr>
            <p:spPr>
              <a:xfrm>
                <a:off x="639279" y="497127"/>
                <a:ext cx="3162341"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oMath>
                  </m:oMathPara>
                </a14:m>
                <a:endParaRPr lang="en-US" dirty="0"/>
              </a:p>
            </p:txBody>
          </p:sp>
        </mc:Choice>
        <mc:Fallback xmlns="">
          <p:sp>
            <p:nvSpPr>
              <p:cNvPr id="16" name="TextBox 15">
                <a:extLst>
                  <a:ext uri="{FF2B5EF4-FFF2-40B4-BE49-F238E27FC236}">
                    <a16:creationId xmlns:a16="http://schemas.microsoft.com/office/drawing/2014/main" id="{8BE51F3D-6F46-0882-1859-F24F93BF106A}"/>
                  </a:ext>
                </a:extLst>
              </p:cNvPr>
              <p:cNvSpPr txBox="1">
                <a:spLocks noRot="1" noChangeAspect="1" noMove="1" noResize="1" noEditPoints="1" noAdjustHandles="1" noChangeArrowheads="1" noChangeShapeType="1" noTextEdit="1"/>
              </p:cNvSpPr>
              <p:nvPr/>
            </p:nvSpPr>
            <p:spPr>
              <a:xfrm>
                <a:off x="639279" y="497127"/>
                <a:ext cx="3162341" cy="58432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DE230B-3ECF-02FF-9E4E-ABD1AE30C800}"/>
                  </a:ext>
                </a:extLst>
              </p:cNvPr>
              <p:cNvSpPr txBox="1"/>
              <p:nvPr/>
            </p:nvSpPr>
            <p:spPr>
              <a:xfrm>
                <a:off x="613438" y="1283012"/>
                <a:ext cx="3162532" cy="584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oMath>
                  </m:oMathPara>
                </a14:m>
                <a:endParaRPr lang="en-US" dirty="0"/>
              </a:p>
            </p:txBody>
          </p:sp>
        </mc:Choice>
        <mc:Fallback xmlns="">
          <p:sp>
            <p:nvSpPr>
              <p:cNvPr id="18" name="TextBox 17">
                <a:extLst>
                  <a:ext uri="{FF2B5EF4-FFF2-40B4-BE49-F238E27FC236}">
                    <a16:creationId xmlns:a16="http://schemas.microsoft.com/office/drawing/2014/main" id="{9ADE230B-3ECF-02FF-9E4E-ABD1AE30C800}"/>
                  </a:ext>
                </a:extLst>
              </p:cNvPr>
              <p:cNvSpPr txBox="1">
                <a:spLocks noRot="1" noChangeAspect="1" noMove="1" noResize="1" noEditPoints="1" noAdjustHandles="1" noChangeArrowheads="1" noChangeShapeType="1" noTextEdit="1"/>
              </p:cNvSpPr>
              <p:nvPr/>
            </p:nvSpPr>
            <p:spPr>
              <a:xfrm>
                <a:off x="613438" y="1283012"/>
                <a:ext cx="3162532" cy="58432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85490F1-E078-AE02-E722-7C3B38B08854}"/>
                  </a:ext>
                </a:extLst>
              </p:cNvPr>
              <p:cNvSpPr txBox="1"/>
              <p:nvPr/>
            </p:nvSpPr>
            <p:spPr>
              <a:xfrm>
                <a:off x="690254" y="2068897"/>
                <a:ext cx="2811539"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oMath>
                  </m:oMathPara>
                </a14:m>
                <a:endParaRPr lang="en-US" dirty="0"/>
              </a:p>
            </p:txBody>
          </p:sp>
        </mc:Choice>
        <mc:Fallback xmlns="">
          <p:sp>
            <p:nvSpPr>
              <p:cNvPr id="20" name="TextBox 19">
                <a:extLst>
                  <a:ext uri="{FF2B5EF4-FFF2-40B4-BE49-F238E27FC236}">
                    <a16:creationId xmlns:a16="http://schemas.microsoft.com/office/drawing/2014/main" id="{785490F1-E078-AE02-E722-7C3B38B08854}"/>
                  </a:ext>
                </a:extLst>
              </p:cNvPr>
              <p:cNvSpPr txBox="1">
                <a:spLocks noRot="1" noChangeAspect="1" noMove="1" noResize="1" noEditPoints="1" noAdjustHandles="1" noChangeArrowheads="1" noChangeShapeType="1" noTextEdit="1"/>
              </p:cNvSpPr>
              <p:nvPr/>
            </p:nvSpPr>
            <p:spPr>
              <a:xfrm>
                <a:off x="690254" y="2068897"/>
                <a:ext cx="2811539" cy="58432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07B1E44-9185-C9A2-662E-C4B9C440FFA8}"/>
                  </a:ext>
                </a:extLst>
              </p:cNvPr>
              <p:cNvSpPr txBox="1"/>
              <p:nvPr/>
            </p:nvSpPr>
            <p:spPr>
              <a:xfrm>
                <a:off x="598947" y="2854781"/>
                <a:ext cx="2154564"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oMath>
                  </m:oMathPara>
                </a14:m>
                <a:endParaRPr lang="en-US" dirty="0"/>
              </a:p>
            </p:txBody>
          </p:sp>
        </mc:Choice>
        <mc:Fallback xmlns="">
          <p:sp>
            <p:nvSpPr>
              <p:cNvPr id="26" name="TextBox 25">
                <a:extLst>
                  <a:ext uri="{FF2B5EF4-FFF2-40B4-BE49-F238E27FC236}">
                    <a16:creationId xmlns:a16="http://schemas.microsoft.com/office/drawing/2014/main" id="{F07B1E44-9185-C9A2-662E-C4B9C440FFA8}"/>
                  </a:ext>
                </a:extLst>
              </p:cNvPr>
              <p:cNvSpPr txBox="1">
                <a:spLocks noRot="1" noChangeAspect="1" noMove="1" noResize="1" noEditPoints="1" noAdjustHandles="1" noChangeArrowheads="1" noChangeShapeType="1" noTextEdit="1"/>
              </p:cNvSpPr>
              <p:nvPr/>
            </p:nvSpPr>
            <p:spPr>
              <a:xfrm>
                <a:off x="598947" y="2854781"/>
                <a:ext cx="2154564" cy="58432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85207-B87B-64A5-14A9-DDA8338E2710}"/>
                  </a:ext>
                </a:extLst>
              </p:cNvPr>
              <p:cNvSpPr txBox="1"/>
              <p:nvPr/>
            </p:nvSpPr>
            <p:spPr>
              <a:xfrm>
                <a:off x="652103" y="4116750"/>
                <a:ext cx="2848151"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oMath>
                  </m:oMathPara>
                </a14:m>
                <a:endParaRPr lang="en-US" dirty="0"/>
              </a:p>
            </p:txBody>
          </p:sp>
        </mc:Choice>
        <mc:Fallback xmlns="">
          <p:sp>
            <p:nvSpPr>
              <p:cNvPr id="27" name="TextBox 26">
                <a:extLst>
                  <a:ext uri="{FF2B5EF4-FFF2-40B4-BE49-F238E27FC236}">
                    <a16:creationId xmlns:a16="http://schemas.microsoft.com/office/drawing/2014/main" id="{1A785207-B87B-64A5-14A9-DDA8338E2710}"/>
                  </a:ext>
                </a:extLst>
              </p:cNvPr>
              <p:cNvSpPr txBox="1">
                <a:spLocks noRot="1" noChangeAspect="1" noMove="1" noResize="1" noEditPoints="1" noAdjustHandles="1" noChangeArrowheads="1" noChangeShapeType="1" noTextEdit="1"/>
              </p:cNvSpPr>
              <p:nvPr/>
            </p:nvSpPr>
            <p:spPr>
              <a:xfrm>
                <a:off x="652103" y="4116750"/>
                <a:ext cx="2848151" cy="58432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664B91B-FF5F-AB50-3BDD-C930F8288896}"/>
                  </a:ext>
                </a:extLst>
              </p:cNvPr>
              <p:cNvSpPr txBox="1"/>
              <p:nvPr/>
            </p:nvSpPr>
            <p:spPr>
              <a:xfrm>
                <a:off x="626263" y="4902635"/>
                <a:ext cx="3272947"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oMath>
                  </m:oMathPara>
                </a14:m>
                <a:endParaRPr lang="en-US" dirty="0"/>
              </a:p>
            </p:txBody>
          </p:sp>
        </mc:Choice>
        <mc:Fallback xmlns="">
          <p:sp>
            <p:nvSpPr>
              <p:cNvPr id="28" name="TextBox 27">
                <a:extLst>
                  <a:ext uri="{FF2B5EF4-FFF2-40B4-BE49-F238E27FC236}">
                    <a16:creationId xmlns:a16="http://schemas.microsoft.com/office/drawing/2014/main" id="{F664B91B-FF5F-AB50-3BDD-C930F8288896}"/>
                  </a:ext>
                </a:extLst>
              </p:cNvPr>
              <p:cNvSpPr txBox="1">
                <a:spLocks noRot="1" noChangeAspect="1" noMove="1" noResize="1" noEditPoints="1" noAdjustHandles="1" noChangeArrowheads="1" noChangeShapeType="1" noTextEdit="1"/>
              </p:cNvSpPr>
              <p:nvPr/>
            </p:nvSpPr>
            <p:spPr>
              <a:xfrm>
                <a:off x="626263" y="4902635"/>
                <a:ext cx="3272947" cy="58432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F458B3E-C7C2-6906-667C-1EC53C513759}"/>
                  </a:ext>
                </a:extLst>
              </p:cNvPr>
              <p:cNvSpPr txBox="1"/>
              <p:nvPr/>
            </p:nvSpPr>
            <p:spPr>
              <a:xfrm>
                <a:off x="703078" y="5688520"/>
                <a:ext cx="2088007"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oMath>
                  </m:oMathPara>
                </a14:m>
                <a:endParaRPr lang="en-US" dirty="0"/>
              </a:p>
            </p:txBody>
          </p:sp>
        </mc:Choice>
        <mc:Fallback xmlns="">
          <p:sp>
            <p:nvSpPr>
              <p:cNvPr id="30" name="TextBox 29">
                <a:extLst>
                  <a:ext uri="{FF2B5EF4-FFF2-40B4-BE49-F238E27FC236}">
                    <a16:creationId xmlns:a16="http://schemas.microsoft.com/office/drawing/2014/main" id="{2F458B3E-C7C2-6906-667C-1EC53C513759}"/>
                  </a:ext>
                </a:extLst>
              </p:cNvPr>
              <p:cNvSpPr txBox="1">
                <a:spLocks noRot="1" noChangeAspect="1" noMove="1" noResize="1" noEditPoints="1" noAdjustHandles="1" noChangeArrowheads="1" noChangeShapeType="1" noTextEdit="1"/>
              </p:cNvSpPr>
              <p:nvPr/>
            </p:nvSpPr>
            <p:spPr>
              <a:xfrm>
                <a:off x="703078" y="5688520"/>
                <a:ext cx="2088007" cy="58432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CBD0736-4DAA-1E78-8F6B-0AD8D65889FA}"/>
                  </a:ext>
                </a:extLst>
              </p:cNvPr>
              <p:cNvSpPr txBox="1"/>
              <p:nvPr/>
            </p:nvSpPr>
            <p:spPr>
              <a:xfrm>
                <a:off x="1848332" y="625196"/>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000" b="0" i="1">
                              <a:solidFill>
                                <a:prstClr val="black"/>
                              </a:solidFill>
                              <a:latin typeface="Cambria Math" panose="02040503050406030204" pitchFamily="18" charset="0"/>
                            </a:rPr>
                            <m:t>𝑣</m:t>
                          </m:r>
                          <m:r>
                            <a:rPr lang="en-US" sz="2000" b="0" i="1">
                              <a:solidFill>
                                <a:prstClr val="black"/>
                              </a:solidFill>
                              <a:latin typeface="Cambria Math" panose="02040503050406030204" pitchFamily="18" charset="0"/>
                            </a:rPr>
                            <m:t>→</m:t>
                          </m:r>
                          <m:r>
                            <a:rPr lang="en-US" sz="2000" b="0" i="1">
                              <a:solidFill>
                                <a:prstClr val="black"/>
                              </a:solidFill>
                              <a:latin typeface="Cambria Math" panose="02040503050406030204" pitchFamily="18" charset="0"/>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31" name="TextBox 30">
                <a:extLst>
                  <a:ext uri="{FF2B5EF4-FFF2-40B4-BE49-F238E27FC236}">
                    <a16:creationId xmlns:a16="http://schemas.microsoft.com/office/drawing/2014/main" id="{0CBD0736-4DAA-1E78-8F6B-0AD8D65889FA}"/>
                  </a:ext>
                </a:extLst>
              </p:cNvPr>
              <p:cNvSpPr txBox="1">
                <a:spLocks noRot="1" noChangeAspect="1" noMove="1" noResize="1" noEditPoints="1" noAdjustHandles="1" noChangeArrowheads="1" noChangeShapeType="1" noTextEdit="1"/>
              </p:cNvSpPr>
              <p:nvPr/>
            </p:nvSpPr>
            <p:spPr>
              <a:xfrm>
                <a:off x="1848332" y="625196"/>
                <a:ext cx="785215" cy="400110"/>
              </a:xfrm>
              <a:prstGeom prst="rect">
                <a:avLst/>
              </a:prstGeom>
              <a:blipFill>
                <a:blip r:embed="rId25"/>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5D534A5-3AEE-7483-36CA-9F3848ED5C3A}"/>
                  </a:ext>
                </a:extLst>
              </p:cNvPr>
              <p:cNvSpPr txBox="1"/>
              <p:nvPr/>
            </p:nvSpPr>
            <p:spPr>
              <a:xfrm>
                <a:off x="1269777" y="1406835"/>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000" b="0" i="1">
                              <a:solidFill>
                                <a:prstClr val="black"/>
                              </a:solidFill>
                              <a:latin typeface="Cambria Math" panose="02040503050406030204" pitchFamily="18" charset="0"/>
                            </a:rPr>
                            <m:t>𝑣</m:t>
                          </m:r>
                          <m:r>
                            <a:rPr lang="en-US" sz="2000" b="0" i="1">
                              <a:solidFill>
                                <a:prstClr val="black"/>
                              </a:solidFill>
                              <a:latin typeface="Cambria Math" panose="02040503050406030204" pitchFamily="18" charset="0"/>
                            </a:rPr>
                            <m:t>→</m:t>
                          </m:r>
                          <m:r>
                            <a:rPr lang="en-US" sz="2000" b="0" i="1">
                              <a:solidFill>
                                <a:prstClr val="black"/>
                              </a:solidFill>
                              <a:latin typeface="Cambria Math" panose="02040503050406030204" pitchFamily="18" charset="0"/>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38" name="TextBox 37">
                <a:extLst>
                  <a:ext uri="{FF2B5EF4-FFF2-40B4-BE49-F238E27FC236}">
                    <a16:creationId xmlns:a16="http://schemas.microsoft.com/office/drawing/2014/main" id="{05D534A5-3AEE-7483-36CA-9F3848ED5C3A}"/>
                  </a:ext>
                </a:extLst>
              </p:cNvPr>
              <p:cNvSpPr txBox="1">
                <a:spLocks noRot="1" noChangeAspect="1" noMove="1" noResize="1" noEditPoints="1" noAdjustHandles="1" noChangeArrowheads="1" noChangeShapeType="1" noTextEdit="1"/>
              </p:cNvSpPr>
              <p:nvPr/>
            </p:nvSpPr>
            <p:spPr>
              <a:xfrm>
                <a:off x="1269777" y="1406835"/>
                <a:ext cx="785215" cy="400110"/>
              </a:xfrm>
              <a:prstGeom prst="rect">
                <a:avLst/>
              </a:prstGeom>
              <a:blipFill>
                <a:blip r:embed="rId26"/>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A414D19-C044-6E26-F7F1-1C33AD25C890}"/>
                  </a:ext>
                </a:extLst>
              </p:cNvPr>
              <p:cNvSpPr txBox="1"/>
              <p:nvPr/>
            </p:nvSpPr>
            <p:spPr>
              <a:xfrm>
                <a:off x="1269777" y="2191213"/>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7A414D19-C044-6E26-F7F1-1C33AD25C890}"/>
                  </a:ext>
                </a:extLst>
              </p:cNvPr>
              <p:cNvSpPr txBox="1">
                <a:spLocks noRot="1" noChangeAspect="1" noMove="1" noResize="1" noEditPoints="1" noAdjustHandles="1" noChangeArrowheads="1" noChangeShapeType="1" noTextEdit="1"/>
              </p:cNvSpPr>
              <p:nvPr/>
            </p:nvSpPr>
            <p:spPr>
              <a:xfrm>
                <a:off x="1269777" y="2191213"/>
                <a:ext cx="525528" cy="400110"/>
              </a:xfrm>
              <a:prstGeom prst="rect">
                <a:avLst/>
              </a:prstGeom>
              <a:blipFill>
                <a:blip r:embed="rId27"/>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9BC61C9-31F5-38F4-2967-D5C9AF4A0402}"/>
                  </a:ext>
                </a:extLst>
              </p:cNvPr>
              <p:cNvSpPr txBox="1"/>
              <p:nvPr/>
            </p:nvSpPr>
            <p:spPr>
              <a:xfrm>
                <a:off x="1241559" y="2975249"/>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19BC61C9-31F5-38F4-2967-D5C9AF4A0402}"/>
                  </a:ext>
                </a:extLst>
              </p:cNvPr>
              <p:cNvSpPr txBox="1">
                <a:spLocks noRot="1" noChangeAspect="1" noMove="1" noResize="1" noEditPoints="1" noAdjustHandles="1" noChangeArrowheads="1" noChangeShapeType="1" noTextEdit="1"/>
              </p:cNvSpPr>
              <p:nvPr/>
            </p:nvSpPr>
            <p:spPr>
              <a:xfrm>
                <a:off x="1241559" y="2975249"/>
                <a:ext cx="500906" cy="400110"/>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9966C38-75CE-BE80-7228-3B223960D9AC}"/>
                  </a:ext>
                </a:extLst>
              </p:cNvPr>
              <p:cNvSpPr txBox="1"/>
              <p:nvPr/>
            </p:nvSpPr>
            <p:spPr>
              <a:xfrm>
                <a:off x="1241559" y="4994743"/>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000" b="0" i="1">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43" name="TextBox 42">
                <a:extLst>
                  <a:ext uri="{FF2B5EF4-FFF2-40B4-BE49-F238E27FC236}">
                    <a16:creationId xmlns:a16="http://schemas.microsoft.com/office/drawing/2014/main" id="{D9966C38-75CE-BE80-7228-3B223960D9AC}"/>
                  </a:ext>
                </a:extLst>
              </p:cNvPr>
              <p:cNvSpPr txBox="1">
                <a:spLocks noRot="1" noChangeAspect="1" noMove="1" noResize="1" noEditPoints="1" noAdjustHandles="1" noChangeArrowheads="1" noChangeShapeType="1" noTextEdit="1"/>
              </p:cNvSpPr>
              <p:nvPr/>
            </p:nvSpPr>
            <p:spPr>
              <a:xfrm>
                <a:off x="1241559" y="4994743"/>
                <a:ext cx="785215" cy="400110"/>
              </a:xfrm>
              <a:prstGeom prst="rect">
                <a:avLst/>
              </a:prstGeom>
              <a:blipFill>
                <a:blip r:embed="rId29"/>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38FB8FE-626B-B469-8E0F-9A7C538C465F}"/>
                  </a:ext>
                </a:extLst>
              </p:cNvPr>
              <p:cNvSpPr txBox="1"/>
              <p:nvPr/>
            </p:nvSpPr>
            <p:spPr>
              <a:xfrm>
                <a:off x="1269777" y="5780628"/>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TextBox 43">
                <a:extLst>
                  <a:ext uri="{FF2B5EF4-FFF2-40B4-BE49-F238E27FC236}">
                    <a16:creationId xmlns:a16="http://schemas.microsoft.com/office/drawing/2014/main" id="{D38FB8FE-626B-B469-8E0F-9A7C538C465F}"/>
                  </a:ext>
                </a:extLst>
              </p:cNvPr>
              <p:cNvSpPr txBox="1">
                <a:spLocks noRot="1" noChangeAspect="1" noMove="1" noResize="1" noEditPoints="1" noAdjustHandles="1" noChangeArrowheads="1" noChangeShapeType="1" noTextEdit="1"/>
              </p:cNvSpPr>
              <p:nvPr/>
            </p:nvSpPr>
            <p:spPr>
              <a:xfrm>
                <a:off x="1269777" y="5780628"/>
                <a:ext cx="498213" cy="400110"/>
              </a:xfrm>
              <a:prstGeom prst="rect">
                <a:avLst/>
              </a:prstGeom>
              <a:blipFill>
                <a:blip r:embed="rId30"/>
                <a:stretch>
                  <a:fillRect b="-7576"/>
                </a:stretch>
              </a:blipFill>
            </p:spPr>
            <p:txBody>
              <a:bodyPr/>
              <a:lstStyle/>
              <a:p>
                <a:r>
                  <a:rPr lang="en-US">
                    <a:noFill/>
                  </a:rPr>
                  <a:t> </a:t>
                </a:r>
              </a:p>
            </p:txBody>
          </p:sp>
        </mc:Fallback>
      </mc:AlternateContent>
    </p:spTree>
    <p:extLst>
      <p:ext uri="{BB962C8B-B14F-4D97-AF65-F5344CB8AC3E}">
        <p14:creationId xmlns:p14="http://schemas.microsoft.com/office/powerpoint/2010/main" val="192101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10">
                                            <p:txEl>
                                              <p:pRg st="0" end="0"/>
                                            </p:txEl>
                                          </p:spTgt>
                                        </p:tgtEl>
                                      </p:cBhvr>
                                    </p:animEffect>
                                    <p:animScale>
                                      <p:cBhvr>
                                        <p:cTn id="7" dur="500" autoRev="1" fill="hold"/>
                                        <p:tgtEl>
                                          <p:spTgt spid="10">
                                            <p:txEl>
                                              <p:pRg st="0" end="0"/>
                                            </p:txEl>
                                          </p:spTgt>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43">
                                            <p:txEl>
                                              <p:pRg st="0" end="0"/>
                                            </p:txEl>
                                          </p:spTgt>
                                        </p:tgtEl>
                                      </p:cBhvr>
                                    </p:animEffect>
                                    <p:animScale>
                                      <p:cBhvr>
                                        <p:cTn id="10" dur="500" autoRev="1" fill="hold"/>
                                        <p:tgtEl>
                                          <p:spTgt spid="43">
                                            <p:txEl>
                                              <p:pRg st="0" end="0"/>
                                            </p:txEl>
                                          </p:spTgt>
                                        </p:tgtEl>
                                      </p:cBhvr>
                                      <p:by x="105000" y="105000"/>
                                    </p:animScale>
                                  </p:childTnLst>
                                </p:cTn>
                              </p:par>
                              <p:par>
                                <p:cTn id="11" presetID="26" presetClass="emph" presetSubtype="0" fill="hold" grpId="0" nodeType="withEffect">
                                  <p:stCondLst>
                                    <p:cond delay="0"/>
                                  </p:stCondLst>
                                  <p:childTnLst>
                                    <p:animEffect transition="out" filter="fade">
                                      <p:cBhvr>
                                        <p:cTn id="12" dur="1000" tmFilter="0, 0; .2, .5; .8, .5; 1, 0"/>
                                        <p:tgtEl>
                                          <p:spTgt spid="38">
                                            <p:txEl>
                                              <p:pRg st="0" end="0"/>
                                            </p:txEl>
                                          </p:spTgt>
                                        </p:tgtEl>
                                      </p:cBhvr>
                                    </p:animEffect>
                                    <p:animScale>
                                      <p:cBhvr>
                                        <p:cTn id="13" dur="500" autoRev="1" fill="hold"/>
                                        <p:tgtEl>
                                          <p:spTgt spid="38">
                                            <p:txEl>
                                              <p:pRg st="0" end="0"/>
                                            </p:txEl>
                                          </p:spTgt>
                                        </p:tgtEl>
                                      </p:cBhvr>
                                      <p:by x="105000" y="105000"/>
                                    </p:animScale>
                                  </p:childTnLst>
                                </p:cTn>
                              </p:par>
                              <p:par>
                                <p:cTn id="14" presetID="26" presetClass="emph" presetSubtype="0" fill="hold" grpId="0" nodeType="withEffect">
                                  <p:stCondLst>
                                    <p:cond delay="0"/>
                                  </p:stCondLst>
                                  <p:childTnLst>
                                    <p:animEffect transition="out" filter="fade">
                                      <p:cBhvr>
                                        <p:cTn id="15" dur="1000" tmFilter="0, 0; .2, .5; .8, .5; 1, 0"/>
                                        <p:tgtEl>
                                          <p:spTgt spid="31">
                                            <p:txEl>
                                              <p:pRg st="0" end="0"/>
                                            </p:txEl>
                                          </p:spTgt>
                                        </p:tgtEl>
                                      </p:cBhvr>
                                    </p:animEffect>
                                    <p:animScale>
                                      <p:cBhvr>
                                        <p:cTn id="16" dur="500" autoRev="1" fill="hold"/>
                                        <p:tgtEl>
                                          <p:spTgt spid="31">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31" grpId="0" build="allAtOnce"/>
      <p:bldP spid="38" grpId="0" build="allAtOnce"/>
      <p:bldP spid="43" grpId="0"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8BEBF-1310-8E58-E627-16B0B0776D5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9A5F3F9-F5CB-78AE-6CD8-9BE3E676651B}"/>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xmlns="">
          <p:sp>
            <p:nvSpPr>
              <p:cNvPr id="20" name="TextBox 19">
                <a:extLst>
                  <a:ext uri="{FF2B5EF4-FFF2-40B4-BE49-F238E27FC236}">
                    <a16:creationId xmlns:a16="http://schemas.microsoft.com/office/drawing/2014/main" id="{49A5F3F9-F5CB-78AE-6CD8-9BE3E676651B}"/>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86E7ED2-7A0F-87F7-681B-F1CB34C20355}"/>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08CED042-33DB-52F1-3474-ED0748B01CFE}"/>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27CDD090-A8B6-5B7C-AEF3-101ED7E91860}"/>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B5BBDBD5-72F9-6F50-18E2-0C12B7E1FE18}"/>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AACE029E-E411-C263-FAB5-6B28CF5D00B7}"/>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64E614B2-E433-592D-FE01-F62A5BF1B730}"/>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p:sp>
        <p:nvSpPr>
          <p:cNvPr id="16" name="TextBox 15">
            <a:extLst>
              <a:ext uri="{FF2B5EF4-FFF2-40B4-BE49-F238E27FC236}">
                <a16:creationId xmlns:a16="http://schemas.microsoft.com/office/drawing/2014/main" id="{D6D4085A-4E18-C1C1-4BCE-7E91310D947A}"/>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1FA74E-6654-FBA8-31B2-6FC18DDC6E7F}"/>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10" name="TextBox 9">
                <a:extLst>
                  <a:ext uri="{FF2B5EF4-FFF2-40B4-BE49-F238E27FC236}">
                    <a16:creationId xmlns:a16="http://schemas.microsoft.com/office/drawing/2014/main" id="{561FA74E-6654-FBA8-31B2-6FC18DDC6E7F}"/>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4"/>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959086-ECF0-DE46-C4A5-FAAA20B5798C}"/>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11" name="TextBox 10">
                <a:extLst>
                  <a:ext uri="{FF2B5EF4-FFF2-40B4-BE49-F238E27FC236}">
                    <a16:creationId xmlns:a16="http://schemas.microsoft.com/office/drawing/2014/main" id="{2D959086-ECF0-DE46-C4A5-FAAA20B5798C}"/>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367374-D8F0-E598-FECA-8E91238A9678}"/>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02367374-D8F0-E598-FECA-8E91238A9678}"/>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35ADA8-D04D-BAFC-957E-09E31796390B}"/>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9435ADA8-D04D-BAFC-957E-09E31796390B}"/>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7"/>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2E8C120-B24E-25D0-64A2-843418574D6E}"/>
              </a:ext>
            </a:extLst>
          </p:cNvPr>
          <p:cNvSpPr txBox="1"/>
          <p:nvPr/>
        </p:nvSpPr>
        <p:spPr>
          <a:xfrm>
            <a:off x="2881092" y="775723"/>
            <a:ext cx="7533024" cy="369332"/>
          </a:xfrm>
          <a:prstGeom prst="rect">
            <a:avLst/>
          </a:prstGeom>
          <a:noFill/>
        </p:spPr>
        <p:txBody>
          <a:bodyPr wrap="none" rtlCol="0">
            <a:spAutoFit/>
          </a:bodyPr>
          <a:lstStyle/>
          <a:p>
            <a:r>
              <a:rPr lang="en-US" dirty="0"/>
              <a:t>“What needs to happen for transmission to occur in a small time interval?”</a:t>
            </a:r>
          </a:p>
        </p:txBody>
      </p:sp>
      <p:sp>
        <p:nvSpPr>
          <p:cNvPr id="17" name="Rectangle 16">
            <a:extLst>
              <a:ext uri="{FF2B5EF4-FFF2-40B4-BE49-F238E27FC236}">
                <a16:creationId xmlns:a16="http://schemas.microsoft.com/office/drawing/2014/main" id="{48DF45BF-02AE-8856-3413-02B8E1407E36}"/>
              </a:ext>
            </a:extLst>
          </p:cNvPr>
          <p:cNvSpPr/>
          <p:nvPr/>
        </p:nvSpPr>
        <p:spPr>
          <a:xfrm>
            <a:off x="7917577" y="1265426"/>
            <a:ext cx="4142969" cy="7713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FA8232B-8291-64F1-3B36-884B862491B6}"/>
              </a:ext>
            </a:extLst>
          </p:cNvPr>
          <p:cNvSpPr/>
          <p:nvPr/>
        </p:nvSpPr>
        <p:spPr>
          <a:xfrm>
            <a:off x="3011886" y="1217470"/>
            <a:ext cx="5279107" cy="7713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50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2DD2637-984B-F72B-E761-93BA5FA7C640}"/>
              </a:ext>
            </a:extLst>
          </p:cNvPr>
          <p:cNvSpPr>
            <a:spLocks noGrp="1"/>
          </p:cNvSpPr>
          <p:nvPr>
            <p:ph sz="half" idx="1"/>
          </p:nvPr>
        </p:nvSpPr>
        <p:spPr/>
        <p:txBody>
          <a:bodyPr>
            <a:normAutofit/>
          </a:bodyPr>
          <a:lstStyle/>
          <a:p>
            <a:endParaRPr lang="en-US" sz="2400" dirty="0"/>
          </a:p>
          <a:p>
            <a:r>
              <a:rPr lang="en-US" sz="2400" dirty="0"/>
              <a:t>Our species co-evolved with malaria parasites</a:t>
            </a:r>
          </a:p>
          <a:p>
            <a:endParaRPr lang="en-US" sz="2400" dirty="0"/>
          </a:p>
          <a:p>
            <a:r>
              <a:rPr lang="en-US" sz="2400" dirty="0"/>
              <a:t>Yet it continues to kill &gt;500,000 people annually, particularly children under 5 in Africa</a:t>
            </a:r>
          </a:p>
          <a:p>
            <a:endParaRPr lang="en-US" sz="2400" dirty="0"/>
          </a:p>
        </p:txBody>
      </p:sp>
      <p:sp>
        <p:nvSpPr>
          <p:cNvPr id="6" name="Title 5">
            <a:extLst>
              <a:ext uri="{FF2B5EF4-FFF2-40B4-BE49-F238E27FC236}">
                <a16:creationId xmlns:a16="http://schemas.microsoft.com/office/drawing/2014/main" id="{1A0CEE9D-619F-BC30-B787-3A3199D17AEB}"/>
              </a:ext>
            </a:extLst>
          </p:cNvPr>
          <p:cNvSpPr>
            <a:spLocks noGrp="1"/>
          </p:cNvSpPr>
          <p:nvPr>
            <p:ph type="title"/>
          </p:nvPr>
        </p:nvSpPr>
        <p:spPr/>
        <p:txBody>
          <a:bodyPr>
            <a:normAutofit/>
          </a:bodyPr>
          <a:lstStyle/>
          <a:p>
            <a:r>
              <a:rPr lang="en-US" sz="4400" dirty="0"/>
              <a:t>Mosquito-borne diseases are one of humanity’s </a:t>
            </a:r>
            <a:r>
              <a:rPr lang="en-US" sz="4400" b="1" u="sng" dirty="0"/>
              <a:t>oldest</a:t>
            </a:r>
            <a:r>
              <a:rPr lang="en-US" sz="4400" dirty="0"/>
              <a:t> and </a:t>
            </a:r>
            <a:r>
              <a:rPr lang="en-US" sz="4400" b="1" dirty="0"/>
              <a:t>newest</a:t>
            </a:r>
            <a:r>
              <a:rPr lang="en-US" sz="4400" dirty="0"/>
              <a:t> problems</a:t>
            </a:r>
            <a:endParaRPr lang="en-US" dirty="0"/>
          </a:p>
        </p:txBody>
      </p:sp>
      <p:pic>
        <p:nvPicPr>
          <p:cNvPr id="14" name="Content Placeholder 13" descr="A purple and green graph&#10;&#10;Description automatically generated">
            <a:extLst>
              <a:ext uri="{FF2B5EF4-FFF2-40B4-BE49-F238E27FC236}">
                <a16:creationId xmlns:a16="http://schemas.microsoft.com/office/drawing/2014/main" id="{EAC9CF2C-5C05-F5F3-3514-0C5AA6B95AD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894364"/>
            <a:ext cx="5181600" cy="4213860"/>
          </a:xfrm>
        </p:spPr>
      </p:pic>
    </p:spTree>
    <p:extLst>
      <p:ext uri="{BB962C8B-B14F-4D97-AF65-F5344CB8AC3E}">
        <p14:creationId xmlns:p14="http://schemas.microsoft.com/office/powerpoint/2010/main" val="3237288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1175-4EEB-7910-B059-7BCD1667697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FD280F7-A04A-BDB4-7C15-C0CA182C5810}"/>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A69673B3-757B-3723-E758-E1A655DF73A2}"/>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7E75ED92-37DF-5744-A6CE-C8D5BC1CA083}"/>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8F9B8C49-FA59-5270-C486-3212A6F59F0C}"/>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F3A39BD5-46BD-8BC3-B5A8-EB67071EBDBA}"/>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0A80B07A-29DF-57F9-EF61-CEADB986A588}"/>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CAB46-C4F2-7662-A9BD-DF4EBB1633AF}"/>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xmlns="">
          <p:sp>
            <p:nvSpPr>
              <p:cNvPr id="15" name="TextBox 14">
                <a:extLst>
                  <a:ext uri="{FF2B5EF4-FFF2-40B4-BE49-F238E27FC236}">
                    <a16:creationId xmlns:a16="http://schemas.microsoft.com/office/drawing/2014/main" id="{CA3CAB46-C4F2-7662-A9BD-DF4EBB1633AF}"/>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7BE4365-0251-5F7A-EC08-56D02A7C309F}"/>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A59A64-BCBC-3384-6E28-9D57447BA734}"/>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10" name="TextBox 9">
                <a:extLst>
                  <a:ext uri="{FF2B5EF4-FFF2-40B4-BE49-F238E27FC236}">
                    <a16:creationId xmlns:a16="http://schemas.microsoft.com/office/drawing/2014/main" id="{CBA59A64-BCBC-3384-6E28-9D57447BA734}"/>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4"/>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F6EC893-978E-3ABA-7BB2-19BEB2B6B653}"/>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11" name="TextBox 10">
                <a:extLst>
                  <a:ext uri="{FF2B5EF4-FFF2-40B4-BE49-F238E27FC236}">
                    <a16:creationId xmlns:a16="http://schemas.microsoft.com/office/drawing/2014/main" id="{6F6EC893-978E-3ABA-7BB2-19BEB2B6B653}"/>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316660-2690-C2CE-FFE0-0CD8C6FD485F}"/>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D8316660-2690-C2CE-FFE0-0CD8C6FD485F}"/>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189DE0-5B72-2494-E9C0-3E9E28974B4A}"/>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9A189DE0-5B72-2494-E9C0-3E9E28974B4A}"/>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7"/>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E704B54-3E20-1393-A2E7-E4095E1F16D9}"/>
              </a:ext>
            </a:extLst>
          </p:cNvPr>
          <p:cNvSpPr txBox="1"/>
          <p:nvPr/>
        </p:nvSpPr>
        <p:spPr>
          <a:xfrm>
            <a:off x="2881092" y="775723"/>
            <a:ext cx="7533024" cy="369332"/>
          </a:xfrm>
          <a:prstGeom prst="rect">
            <a:avLst/>
          </a:prstGeom>
          <a:noFill/>
        </p:spPr>
        <p:txBody>
          <a:bodyPr wrap="none" rtlCol="0">
            <a:spAutoFit/>
          </a:bodyPr>
          <a:lstStyle/>
          <a:p>
            <a:r>
              <a:rPr lang="en-US" dirty="0"/>
              <a:t>“What needs to happen for transmission to occur in a small time interval?”</a:t>
            </a:r>
          </a:p>
        </p:txBody>
      </p:sp>
      <p:sp>
        <p:nvSpPr>
          <p:cNvPr id="17" name="Rectangle 16">
            <a:extLst>
              <a:ext uri="{FF2B5EF4-FFF2-40B4-BE49-F238E27FC236}">
                <a16:creationId xmlns:a16="http://schemas.microsoft.com/office/drawing/2014/main" id="{4A9823F7-EC86-B75B-B702-E8294AC78B36}"/>
              </a:ext>
            </a:extLst>
          </p:cNvPr>
          <p:cNvSpPr/>
          <p:nvPr/>
        </p:nvSpPr>
        <p:spPr>
          <a:xfrm>
            <a:off x="7917577" y="1265426"/>
            <a:ext cx="4142969" cy="7713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880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21952-385B-D6BC-449A-FCB628BC84F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760E687-7940-C84A-53CC-27A35A48D4F9}"/>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0BD25917-F054-FCFB-57AC-115238DACE9C}"/>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E9CEBE9D-2403-76F0-90CC-EC83F78CB0C9}"/>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02726D7F-0514-1327-412A-0C8308803ECF}"/>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91BD318B-2873-B24E-62CE-900118CD1FD1}"/>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BFD31BAD-88CC-1199-B7BD-F19FDC6BD627}"/>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E4A562-791C-1C03-2C96-6C18A951D053}"/>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xmlns="">
          <p:sp>
            <p:nvSpPr>
              <p:cNvPr id="15" name="TextBox 14">
                <a:extLst>
                  <a:ext uri="{FF2B5EF4-FFF2-40B4-BE49-F238E27FC236}">
                    <a16:creationId xmlns:a16="http://schemas.microsoft.com/office/drawing/2014/main" id="{5EE4A562-791C-1C03-2C96-6C18A951D053}"/>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A64E70F-0B7F-914A-CF14-D11B38549F80}"/>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DE2E94E-C8FC-9289-0E09-8A365D370E17}"/>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10" name="TextBox 9">
                <a:extLst>
                  <a:ext uri="{FF2B5EF4-FFF2-40B4-BE49-F238E27FC236}">
                    <a16:creationId xmlns:a16="http://schemas.microsoft.com/office/drawing/2014/main" id="{2DE2E94E-C8FC-9289-0E09-8A365D370E17}"/>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4"/>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DC965E-9634-9CDD-F626-B1D121FEA5D4}"/>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11" name="TextBox 10">
                <a:extLst>
                  <a:ext uri="{FF2B5EF4-FFF2-40B4-BE49-F238E27FC236}">
                    <a16:creationId xmlns:a16="http://schemas.microsoft.com/office/drawing/2014/main" id="{EFDC965E-9634-9CDD-F626-B1D121FEA5D4}"/>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E57543E-BAA3-5E4E-3B90-F4FC1E270DB0}"/>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8E57543E-BAA3-5E4E-3B90-F4FC1E270DB0}"/>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615DF82-F1B7-0D4B-1A91-E1A4FE2B09F5}"/>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E615DF82-F1B7-0D4B-1A91-E1A4FE2B09F5}"/>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7"/>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4EACB38-75EF-1964-CB37-924EBED8595F}"/>
              </a:ext>
            </a:extLst>
          </p:cNvPr>
          <p:cNvSpPr txBox="1"/>
          <p:nvPr/>
        </p:nvSpPr>
        <p:spPr>
          <a:xfrm>
            <a:off x="2881092" y="775723"/>
            <a:ext cx="7533024" cy="369332"/>
          </a:xfrm>
          <a:prstGeom prst="rect">
            <a:avLst/>
          </a:prstGeom>
          <a:noFill/>
        </p:spPr>
        <p:txBody>
          <a:bodyPr wrap="none" rtlCol="0">
            <a:spAutoFit/>
          </a:bodyPr>
          <a:lstStyle/>
          <a:p>
            <a:r>
              <a:rPr lang="en-US" dirty="0"/>
              <a:t>“What needs to happen for transmission to occur in a small time interval?”</a:t>
            </a:r>
          </a:p>
        </p:txBody>
      </p:sp>
    </p:spTree>
    <p:extLst>
      <p:ext uri="{BB962C8B-B14F-4D97-AF65-F5344CB8AC3E}">
        <p14:creationId xmlns:p14="http://schemas.microsoft.com/office/powerpoint/2010/main" val="2785500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F9069-4B47-17F4-930B-60BCE6054CC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16BC49D-28C6-AC0C-6F33-EF0B56400F0D}"/>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25B1ABD2-9766-0EB4-AED0-A9E2637AF057}"/>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6CCD9A4F-99A6-705D-14FC-49BB18D0AC7C}"/>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7E6F83C3-B748-D874-ED9A-9FA8465CFFA7}"/>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1254A53B-4DD5-0397-702F-8A385960170A}"/>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A750991C-38F0-3905-FE5C-32BE5BD11F58}"/>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E6FF8B-EEEB-18E2-C528-5BCD7844C272}"/>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xmlns="">
          <p:sp>
            <p:nvSpPr>
              <p:cNvPr id="15" name="TextBox 14">
                <a:extLst>
                  <a:ext uri="{FF2B5EF4-FFF2-40B4-BE49-F238E27FC236}">
                    <a16:creationId xmlns:a16="http://schemas.microsoft.com/office/drawing/2014/main" id="{1CE6FF8B-EEEB-18E2-C528-5BCD7844C272}"/>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1FC71DA-7ECC-88DA-94C1-B33E52C1328E}"/>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7FBE55-24A1-0FE2-1DEB-6B5DB10D9BBE}"/>
                  </a:ext>
                </a:extLst>
              </p:cNvPr>
              <p:cNvSpPr txBox="1"/>
              <p:nvPr/>
            </p:nvSpPr>
            <p:spPr>
              <a:xfrm>
                <a:off x="184963" y="3836662"/>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xmlns="">
          <p:sp>
            <p:nvSpPr>
              <p:cNvPr id="18" name="TextBox 17">
                <a:extLst>
                  <a:ext uri="{FF2B5EF4-FFF2-40B4-BE49-F238E27FC236}">
                    <a16:creationId xmlns:a16="http://schemas.microsoft.com/office/drawing/2014/main" id="{967FBE55-24A1-0FE2-1DEB-6B5DB10D9BBE}"/>
                  </a:ext>
                </a:extLst>
              </p:cNvPr>
              <p:cNvSpPr txBox="1">
                <a:spLocks noRot="1" noChangeAspect="1" noMove="1" noResize="1" noEditPoints="1" noAdjustHandles="1" noChangeArrowheads="1" noChangeShapeType="1" noTextEdit="1"/>
              </p:cNvSpPr>
              <p:nvPr/>
            </p:nvSpPr>
            <p:spPr>
              <a:xfrm>
                <a:off x="184963" y="3836662"/>
                <a:ext cx="12007037"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E3175D6-64CD-F3A3-1E1C-5053E1871D95}"/>
                  </a:ext>
                </a:extLst>
              </p:cNvPr>
              <p:cNvSpPr txBox="1"/>
              <p:nvPr/>
            </p:nvSpPr>
            <p:spPr>
              <a:xfrm>
                <a:off x="1501299"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8" name="TextBox 27">
                <a:extLst>
                  <a:ext uri="{FF2B5EF4-FFF2-40B4-BE49-F238E27FC236}">
                    <a16:creationId xmlns:a16="http://schemas.microsoft.com/office/drawing/2014/main" id="{5E3175D6-64CD-F3A3-1E1C-5053E1871D95}"/>
                  </a:ext>
                </a:extLst>
              </p:cNvPr>
              <p:cNvSpPr txBox="1">
                <a:spLocks noRot="1" noChangeAspect="1" noMove="1" noResize="1" noEditPoints="1" noAdjustHandles="1" noChangeArrowheads="1" noChangeShapeType="1" noTextEdit="1"/>
              </p:cNvSpPr>
              <p:nvPr/>
            </p:nvSpPr>
            <p:spPr>
              <a:xfrm>
                <a:off x="1501299" y="3101427"/>
                <a:ext cx="716845" cy="461665"/>
              </a:xfrm>
              <a:prstGeom prst="rect">
                <a:avLst/>
              </a:prstGeom>
              <a:blipFill>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BBF6916-7326-77AA-9B0A-59CC9B6B0BDA}"/>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46" name="TextBox 45">
                <a:extLst>
                  <a:ext uri="{FF2B5EF4-FFF2-40B4-BE49-F238E27FC236}">
                    <a16:creationId xmlns:a16="http://schemas.microsoft.com/office/drawing/2014/main" id="{5BBF6916-7326-77AA-9B0A-59CC9B6B0BDA}"/>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E498F0D-C97F-5543-F630-911BC7F20763}"/>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47" name="TextBox 46">
                <a:extLst>
                  <a:ext uri="{FF2B5EF4-FFF2-40B4-BE49-F238E27FC236}">
                    <a16:creationId xmlns:a16="http://schemas.microsoft.com/office/drawing/2014/main" id="{0E498F0D-C97F-5543-F630-911BC7F20763}"/>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7"/>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7417E37-9E61-219E-EAC5-9EE414B3DC11}"/>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49" name="TextBox 48">
                <a:extLst>
                  <a:ext uri="{FF2B5EF4-FFF2-40B4-BE49-F238E27FC236}">
                    <a16:creationId xmlns:a16="http://schemas.microsoft.com/office/drawing/2014/main" id="{17417E37-9E61-219E-EAC5-9EE414B3DC11}"/>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7C1D0EC-3B63-282E-A037-E048479CF0E7}"/>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50" name="TextBox 49">
                <a:extLst>
                  <a:ext uri="{FF2B5EF4-FFF2-40B4-BE49-F238E27FC236}">
                    <a16:creationId xmlns:a16="http://schemas.microsoft.com/office/drawing/2014/main" id="{B7C1D0EC-3B63-282E-A037-E048479CF0E7}"/>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64971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39F25-FDF4-6535-6F38-607047A56ED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3DE4D6B-DD48-A508-3C37-8658FC936A67}"/>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9E75690F-C601-7E98-0C92-13E110756BC0}"/>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A6CB422E-15DC-2856-5E9D-FBD7FD06E3C5}"/>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8400DC2E-E4ED-DF80-43BD-BD3EAB580E4C}"/>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D18832E1-69F2-9D1E-FDC1-ECBA2FD25FDE}"/>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4BC40EAB-88ED-DC2B-021B-770EA26AB276}"/>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516298-2BA0-D717-30D5-94F871849452}"/>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xmlns="">
          <p:sp>
            <p:nvSpPr>
              <p:cNvPr id="15" name="TextBox 14">
                <a:extLst>
                  <a:ext uri="{FF2B5EF4-FFF2-40B4-BE49-F238E27FC236}">
                    <a16:creationId xmlns:a16="http://schemas.microsoft.com/office/drawing/2014/main" id="{61516298-2BA0-D717-30D5-94F871849452}"/>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3C976-16BC-0074-E1E0-93B1D81E0069}"/>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D354D4-22DC-D7AF-D5EF-EFFDA3EFCCEE}"/>
                  </a:ext>
                </a:extLst>
              </p:cNvPr>
              <p:cNvSpPr txBox="1"/>
              <p:nvPr/>
            </p:nvSpPr>
            <p:spPr>
              <a:xfrm>
                <a:off x="184963" y="3836662"/>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xmlns="">
          <p:sp>
            <p:nvSpPr>
              <p:cNvPr id="18" name="TextBox 17">
                <a:extLst>
                  <a:ext uri="{FF2B5EF4-FFF2-40B4-BE49-F238E27FC236}">
                    <a16:creationId xmlns:a16="http://schemas.microsoft.com/office/drawing/2014/main" id="{8CD354D4-22DC-D7AF-D5EF-EFFDA3EFCCEE}"/>
                  </a:ext>
                </a:extLst>
              </p:cNvPr>
              <p:cNvSpPr txBox="1">
                <a:spLocks noRot="1" noChangeAspect="1" noMove="1" noResize="1" noEditPoints="1" noAdjustHandles="1" noChangeArrowheads="1" noChangeShapeType="1" noTextEdit="1"/>
              </p:cNvSpPr>
              <p:nvPr/>
            </p:nvSpPr>
            <p:spPr>
              <a:xfrm>
                <a:off x="184963" y="3836662"/>
                <a:ext cx="12007037"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E64C86-559D-82E8-E6BE-160A23578F6C}"/>
                  </a:ext>
                </a:extLst>
              </p:cNvPr>
              <p:cNvSpPr txBox="1"/>
              <p:nvPr/>
            </p:nvSpPr>
            <p:spPr>
              <a:xfrm>
                <a:off x="5270818" y="2909227"/>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den>
                      </m:f>
                    </m:oMath>
                  </m:oMathPara>
                </a14:m>
                <a:endParaRPr lang="en-US" sz="2400" dirty="0"/>
              </a:p>
            </p:txBody>
          </p:sp>
        </mc:Choice>
        <mc:Fallback xmlns="">
          <p:sp>
            <p:nvSpPr>
              <p:cNvPr id="26" name="TextBox 25">
                <a:extLst>
                  <a:ext uri="{FF2B5EF4-FFF2-40B4-BE49-F238E27FC236}">
                    <a16:creationId xmlns:a16="http://schemas.microsoft.com/office/drawing/2014/main" id="{B9E64C86-559D-82E8-E6BE-160A23578F6C}"/>
                  </a:ext>
                </a:extLst>
              </p:cNvPr>
              <p:cNvSpPr txBox="1">
                <a:spLocks noRot="1" noChangeAspect="1" noMove="1" noResize="1" noEditPoints="1" noAdjustHandles="1" noChangeArrowheads="1" noChangeShapeType="1" noTextEdit="1"/>
              </p:cNvSpPr>
              <p:nvPr/>
            </p:nvSpPr>
            <p:spPr>
              <a:xfrm>
                <a:off x="5270818" y="2909227"/>
                <a:ext cx="716845" cy="846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574F9EA-6616-8A5C-710A-B2BC4B445D56}"/>
                  </a:ext>
                </a:extLst>
              </p:cNvPr>
              <p:cNvSpPr txBox="1"/>
              <p:nvPr/>
            </p:nvSpPr>
            <p:spPr>
              <a:xfrm>
                <a:off x="1501299"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8" name="TextBox 27">
                <a:extLst>
                  <a:ext uri="{FF2B5EF4-FFF2-40B4-BE49-F238E27FC236}">
                    <a16:creationId xmlns:a16="http://schemas.microsoft.com/office/drawing/2014/main" id="{6574F9EA-6616-8A5C-710A-B2BC4B445D56}"/>
                  </a:ext>
                </a:extLst>
              </p:cNvPr>
              <p:cNvSpPr txBox="1">
                <a:spLocks noRot="1" noChangeAspect="1" noMove="1" noResize="1" noEditPoints="1" noAdjustHandles="1" noChangeArrowheads="1" noChangeShapeType="1" noTextEdit="1"/>
              </p:cNvSpPr>
              <p:nvPr/>
            </p:nvSpPr>
            <p:spPr>
              <a:xfrm>
                <a:off x="1501299" y="3101427"/>
                <a:ext cx="716845" cy="461665"/>
              </a:xfrm>
              <a:prstGeom prst="rect">
                <a:avLst/>
              </a:prstGeom>
              <a:blipFill>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4C70A-EE6C-835F-1BB7-DBAB74F6A20E}"/>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4" name="TextBox 3">
                <a:extLst>
                  <a:ext uri="{FF2B5EF4-FFF2-40B4-BE49-F238E27FC236}">
                    <a16:creationId xmlns:a16="http://schemas.microsoft.com/office/drawing/2014/main" id="{C004C70A-EE6C-835F-1BB7-DBAB74F6A20E}"/>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7"/>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E12D2A-691B-0781-48C8-E16BF2DB0F05}"/>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5" name="TextBox 4">
                <a:extLst>
                  <a:ext uri="{FF2B5EF4-FFF2-40B4-BE49-F238E27FC236}">
                    <a16:creationId xmlns:a16="http://schemas.microsoft.com/office/drawing/2014/main" id="{0CE12D2A-691B-0781-48C8-E16BF2DB0F05}"/>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8"/>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790C91-4FCB-6F01-86E0-730EC5186829}"/>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A2790C91-4FCB-6F01-86E0-730EC5186829}"/>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2629E3-1B0B-6189-62DC-9900DBDE3BF5}"/>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A82629E3-1B0B-6189-62DC-9900DBDE3BF5}"/>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10"/>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01AF4-A20D-1D1C-5DDC-5DE07A8EDA69}"/>
              </a:ext>
            </a:extLst>
          </p:cNvPr>
          <p:cNvCxnSpPr>
            <a:cxnSpLocks/>
            <a:stCxn id="13" idx="1"/>
          </p:cNvCxnSpPr>
          <p:nvPr/>
        </p:nvCxnSpPr>
        <p:spPr>
          <a:xfrm flipH="1">
            <a:off x="5888849" y="2533999"/>
            <a:ext cx="1247423" cy="746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EAA5A59D-BBC1-C276-103E-FB319C536054}"/>
              </a:ext>
            </a:extLst>
          </p:cNvPr>
          <p:cNvSpPr txBox="1"/>
          <p:nvPr/>
        </p:nvSpPr>
        <p:spPr>
          <a:xfrm>
            <a:off x="7136272" y="2349333"/>
            <a:ext cx="2701060" cy="369332"/>
          </a:xfrm>
          <a:prstGeom prst="rect">
            <a:avLst/>
          </a:prstGeom>
          <a:noFill/>
        </p:spPr>
        <p:txBody>
          <a:bodyPr wrap="none" rtlCol="0">
            <a:spAutoFit/>
          </a:bodyPr>
          <a:lstStyle/>
          <a:p>
            <a:r>
              <a:rPr lang="en-US" dirty="0"/>
              <a:t>“well-mixed” assumption</a:t>
            </a:r>
          </a:p>
        </p:txBody>
      </p:sp>
    </p:spTree>
    <p:extLst>
      <p:ext uri="{BB962C8B-B14F-4D97-AF65-F5344CB8AC3E}">
        <p14:creationId xmlns:p14="http://schemas.microsoft.com/office/powerpoint/2010/main" val="17584156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50E1B-FD64-A775-9C97-0EB09ACB055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426E735-C433-C372-219A-B85BE4036982}"/>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73FFFF27-44F2-D335-F23E-5C9172C4EEC4}"/>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C753BD31-CA9D-DC39-B74E-0537CA0F8B1C}"/>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E60F8FA9-4F07-4449-4D55-773871B5B5DD}"/>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AE6D06C5-EDF2-883F-EF72-AB755A24C52E}"/>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E67561ED-8ABC-A235-2EAC-38F51EDDD269}"/>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E52BB2-FAD3-5FDB-5365-D0D3676EE669}"/>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xmlns="">
          <p:sp>
            <p:nvSpPr>
              <p:cNvPr id="15" name="TextBox 14">
                <a:extLst>
                  <a:ext uri="{FF2B5EF4-FFF2-40B4-BE49-F238E27FC236}">
                    <a16:creationId xmlns:a16="http://schemas.microsoft.com/office/drawing/2014/main" id="{FEE52BB2-FAD3-5FDB-5365-D0D3676EE669}"/>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49FF805-67D3-DB27-8001-9BB0FB416952}"/>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1C94CE8-BBF4-8B8F-33F5-D94CC54A2C33}"/>
                  </a:ext>
                </a:extLst>
              </p:cNvPr>
              <p:cNvSpPr txBox="1"/>
              <p:nvPr/>
            </p:nvSpPr>
            <p:spPr>
              <a:xfrm>
                <a:off x="184963" y="3836662"/>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xmlns="">
          <p:sp>
            <p:nvSpPr>
              <p:cNvPr id="18" name="TextBox 17">
                <a:extLst>
                  <a:ext uri="{FF2B5EF4-FFF2-40B4-BE49-F238E27FC236}">
                    <a16:creationId xmlns:a16="http://schemas.microsoft.com/office/drawing/2014/main" id="{C1C94CE8-BBF4-8B8F-33F5-D94CC54A2C33}"/>
                  </a:ext>
                </a:extLst>
              </p:cNvPr>
              <p:cNvSpPr txBox="1">
                <a:spLocks noRot="1" noChangeAspect="1" noMove="1" noResize="1" noEditPoints="1" noAdjustHandles="1" noChangeArrowheads="1" noChangeShapeType="1" noTextEdit="1"/>
              </p:cNvSpPr>
              <p:nvPr/>
            </p:nvSpPr>
            <p:spPr>
              <a:xfrm>
                <a:off x="184963" y="3836662"/>
                <a:ext cx="12007037"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317895-9292-D723-1704-0F8A349C6B1F}"/>
                  </a:ext>
                </a:extLst>
              </p:cNvPr>
              <p:cNvSpPr txBox="1"/>
              <p:nvPr/>
            </p:nvSpPr>
            <p:spPr>
              <a:xfrm>
                <a:off x="5270818" y="2909227"/>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den>
                      </m:f>
                    </m:oMath>
                  </m:oMathPara>
                </a14:m>
                <a:endParaRPr lang="en-US" sz="2400" dirty="0"/>
              </a:p>
            </p:txBody>
          </p:sp>
        </mc:Choice>
        <mc:Fallback xmlns="">
          <p:sp>
            <p:nvSpPr>
              <p:cNvPr id="26" name="TextBox 25">
                <a:extLst>
                  <a:ext uri="{FF2B5EF4-FFF2-40B4-BE49-F238E27FC236}">
                    <a16:creationId xmlns:a16="http://schemas.microsoft.com/office/drawing/2014/main" id="{EE317895-9292-D723-1704-0F8A349C6B1F}"/>
                  </a:ext>
                </a:extLst>
              </p:cNvPr>
              <p:cNvSpPr txBox="1">
                <a:spLocks noRot="1" noChangeAspect="1" noMove="1" noResize="1" noEditPoints="1" noAdjustHandles="1" noChangeArrowheads="1" noChangeShapeType="1" noTextEdit="1"/>
              </p:cNvSpPr>
              <p:nvPr/>
            </p:nvSpPr>
            <p:spPr>
              <a:xfrm>
                <a:off x="5270818" y="2909227"/>
                <a:ext cx="716845" cy="846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44286CC-1E2A-2C4E-D826-E478B6E3D5DE}"/>
                  </a:ext>
                </a:extLst>
              </p:cNvPr>
              <p:cNvSpPr txBox="1"/>
              <p:nvPr/>
            </p:nvSpPr>
            <p:spPr>
              <a:xfrm>
                <a:off x="9516866"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h</m:t>
                          </m:r>
                        </m:sub>
                      </m:sSub>
                    </m:oMath>
                  </m:oMathPara>
                </a14:m>
                <a:endParaRPr lang="en-US" sz="2400" dirty="0"/>
              </a:p>
            </p:txBody>
          </p:sp>
        </mc:Choice>
        <mc:Fallback xmlns="">
          <p:sp>
            <p:nvSpPr>
              <p:cNvPr id="27" name="TextBox 26">
                <a:extLst>
                  <a:ext uri="{FF2B5EF4-FFF2-40B4-BE49-F238E27FC236}">
                    <a16:creationId xmlns:a16="http://schemas.microsoft.com/office/drawing/2014/main" id="{E44286CC-1E2A-2C4E-D826-E478B6E3D5DE}"/>
                  </a:ext>
                </a:extLst>
              </p:cNvPr>
              <p:cNvSpPr txBox="1">
                <a:spLocks noRot="1" noChangeAspect="1" noMove="1" noResize="1" noEditPoints="1" noAdjustHandles="1" noChangeArrowheads="1" noChangeShapeType="1" noTextEdit="1"/>
              </p:cNvSpPr>
              <p:nvPr/>
            </p:nvSpPr>
            <p:spPr>
              <a:xfrm>
                <a:off x="9516866" y="3101427"/>
                <a:ext cx="716845" cy="461665"/>
              </a:xfrm>
              <a:prstGeom prst="rect">
                <a:avLst/>
              </a:prstGeom>
              <a:blipFill>
                <a:blip r:embed="rId6"/>
                <a:stretch>
                  <a:fillRect b="-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A677DED-C497-2CAB-6689-769184A9C56B}"/>
                  </a:ext>
                </a:extLst>
              </p:cNvPr>
              <p:cNvSpPr txBox="1"/>
              <p:nvPr/>
            </p:nvSpPr>
            <p:spPr>
              <a:xfrm>
                <a:off x="1501299"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8" name="TextBox 27">
                <a:extLst>
                  <a:ext uri="{FF2B5EF4-FFF2-40B4-BE49-F238E27FC236}">
                    <a16:creationId xmlns:a16="http://schemas.microsoft.com/office/drawing/2014/main" id="{3A677DED-C497-2CAB-6689-769184A9C56B}"/>
                  </a:ext>
                </a:extLst>
              </p:cNvPr>
              <p:cNvSpPr txBox="1">
                <a:spLocks noRot="1" noChangeAspect="1" noMove="1" noResize="1" noEditPoints="1" noAdjustHandles="1" noChangeArrowheads="1" noChangeShapeType="1" noTextEdit="1"/>
              </p:cNvSpPr>
              <p:nvPr/>
            </p:nvSpPr>
            <p:spPr>
              <a:xfrm>
                <a:off x="1501299" y="3101427"/>
                <a:ext cx="716845" cy="461665"/>
              </a:xfrm>
              <a:prstGeom prst="rect">
                <a:avLst/>
              </a:prstGeom>
              <a:blipFill>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F8D421B-7E5D-4B07-08B7-6540238C447E}"/>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4" name="TextBox 3">
                <a:extLst>
                  <a:ext uri="{FF2B5EF4-FFF2-40B4-BE49-F238E27FC236}">
                    <a16:creationId xmlns:a16="http://schemas.microsoft.com/office/drawing/2014/main" id="{1F8D421B-7E5D-4B07-08B7-6540238C447E}"/>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8"/>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F6120FE-47C2-A19B-E5CE-9856E730D4FC}"/>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5" name="TextBox 4">
                <a:extLst>
                  <a:ext uri="{FF2B5EF4-FFF2-40B4-BE49-F238E27FC236}">
                    <a16:creationId xmlns:a16="http://schemas.microsoft.com/office/drawing/2014/main" id="{1F6120FE-47C2-A19B-E5CE-9856E730D4FC}"/>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9"/>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AE92AA9-85F6-2ACA-DDE2-A765EC4F8F84}"/>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EAE92AA9-85F6-2ACA-DDE2-A765EC4F8F84}"/>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CE1EA6F-3D45-3CF4-DB1F-AAC89FBB99BC}"/>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BCE1EA6F-3D45-3CF4-DB1F-AAC89FBB99BC}"/>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39454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3ECF2-1842-B188-ED0A-76F809270F9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CFF88A8-7DF9-46C3-185C-BF78C6036B85}"/>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1D2DAD5D-E9BF-80A1-0181-8BBF83BCF9AB}"/>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BDA77F28-5B50-2338-0A62-2CE9671305A7}"/>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81594EAD-6D10-91F5-FD07-70538873693B}"/>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9A67D14D-9C8A-9A8C-BDBD-907B3C9720C5}"/>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6798A2FA-4DAF-0CDF-1BFF-BB1D2C6AC615}"/>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EBA438-E0D7-EE02-6A53-CE3829EB0EFD}"/>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xmlns="">
          <p:sp>
            <p:nvSpPr>
              <p:cNvPr id="15" name="TextBox 14">
                <a:extLst>
                  <a:ext uri="{FF2B5EF4-FFF2-40B4-BE49-F238E27FC236}">
                    <a16:creationId xmlns:a16="http://schemas.microsoft.com/office/drawing/2014/main" id="{87EBA438-E0D7-EE02-6A53-CE3829EB0EFD}"/>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A22F19B-B770-48DE-BDDD-E3D93D7652A0}"/>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CBAF204-0478-DEF6-A724-F56385A0AFE8}"/>
                  </a:ext>
                </a:extLst>
              </p:cNvPr>
              <p:cNvSpPr txBox="1"/>
              <p:nvPr/>
            </p:nvSpPr>
            <p:spPr>
              <a:xfrm>
                <a:off x="184963" y="6094440"/>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xmlns="">
          <p:sp>
            <p:nvSpPr>
              <p:cNvPr id="18" name="TextBox 17">
                <a:extLst>
                  <a:ext uri="{FF2B5EF4-FFF2-40B4-BE49-F238E27FC236}">
                    <a16:creationId xmlns:a16="http://schemas.microsoft.com/office/drawing/2014/main" id="{1CBAF204-0478-DEF6-A724-F56385A0AFE8}"/>
                  </a:ext>
                </a:extLst>
              </p:cNvPr>
              <p:cNvSpPr txBox="1">
                <a:spLocks noRot="1" noChangeAspect="1" noMove="1" noResize="1" noEditPoints="1" noAdjustHandles="1" noChangeArrowheads="1" noChangeShapeType="1" noTextEdit="1"/>
              </p:cNvSpPr>
              <p:nvPr/>
            </p:nvSpPr>
            <p:spPr>
              <a:xfrm>
                <a:off x="184963" y="6094440"/>
                <a:ext cx="12007037"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3E82ED2-DCCE-9407-6EB6-CE90868DF63C}"/>
                  </a:ext>
                </a:extLst>
              </p:cNvPr>
              <p:cNvSpPr txBox="1"/>
              <p:nvPr/>
            </p:nvSpPr>
            <p:spPr>
              <a:xfrm>
                <a:off x="5270818" y="2909227"/>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den>
                      </m:f>
                    </m:oMath>
                  </m:oMathPara>
                </a14:m>
                <a:endParaRPr lang="en-US" sz="2400" dirty="0"/>
              </a:p>
            </p:txBody>
          </p:sp>
        </mc:Choice>
        <mc:Fallback xmlns="">
          <p:sp>
            <p:nvSpPr>
              <p:cNvPr id="26" name="TextBox 25">
                <a:extLst>
                  <a:ext uri="{FF2B5EF4-FFF2-40B4-BE49-F238E27FC236}">
                    <a16:creationId xmlns:a16="http://schemas.microsoft.com/office/drawing/2014/main" id="{13E82ED2-DCCE-9407-6EB6-CE90868DF63C}"/>
                  </a:ext>
                </a:extLst>
              </p:cNvPr>
              <p:cNvSpPr txBox="1">
                <a:spLocks noRot="1" noChangeAspect="1" noMove="1" noResize="1" noEditPoints="1" noAdjustHandles="1" noChangeArrowheads="1" noChangeShapeType="1" noTextEdit="1"/>
              </p:cNvSpPr>
              <p:nvPr/>
            </p:nvSpPr>
            <p:spPr>
              <a:xfrm>
                <a:off x="5270818" y="2909227"/>
                <a:ext cx="716845" cy="846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8A4892A-8908-56B1-AB87-364F8BA36671}"/>
                  </a:ext>
                </a:extLst>
              </p:cNvPr>
              <p:cNvSpPr txBox="1"/>
              <p:nvPr/>
            </p:nvSpPr>
            <p:spPr>
              <a:xfrm>
                <a:off x="9516866"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h</m:t>
                          </m:r>
                        </m:sub>
                      </m:sSub>
                    </m:oMath>
                  </m:oMathPara>
                </a14:m>
                <a:endParaRPr lang="en-US" sz="2400" dirty="0"/>
              </a:p>
            </p:txBody>
          </p:sp>
        </mc:Choice>
        <mc:Fallback xmlns="">
          <p:sp>
            <p:nvSpPr>
              <p:cNvPr id="27" name="TextBox 26">
                <a:extLst>
                  <a:ext uri="{FF2B5EF4-FFF2-40B4-BE49-F238E27FC236}">
                    <a16:creationId xmlns:a16="http://schemas.microsoft.com/office/drawing/2014/main" id="{68A4892A-8908-56B1-AB87-364F8BA36671}"/>
                  </a:ext>
                </a:extLst>
              </p:cNvPr>
              <p:cNvSpPr txBox="1">
                <a:spLocks noRot="1" noChangeAspect="1" noMove="1" noResize="1" noEditPoints="1" noAdjustHandles="1" noChangeArrowheads="1" noChangeShapeType="1" noTextEdit="1"/>
              </p:cNvSpPr>
              <p:nvPr/>
            </p:nvSpPr>
            <p:spPr>
              <a:xfrm>
                <a:off x="9516866" y="3101427"/>
                <a:ext cx="716845" cy="461665"/>
              </a:xfrm>
              <a:prstGeom prst="rect">
                <a:avLst/>
              </a:prstGeom>
              <a:blipFill>
                <a:blip r:embed="rId6"/>
                <a:stretch>
                  <a:fillRect b="-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CE3958-A521-EE74-3F14-5C0E8975513D}"/>
                  </a:ext>
                </a:extLst>
              </p:cNvPr>
              <p:cNvSpPr txBox="1"/>
              <p:nvPr/>
            </p:nvSpPr>
            <p:spPr>
              <a:xfrm>
                <a:off x="1501299"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8" name="TextBox 27">
                <a:extLst>
                  <a:ext uri="{FF2B5EF4-FFF2-40B4-BE49-F238E27FC236}">
                    <a16:creationId xmlns:a16="http://schemas.microsoft.com/office/drawing/2014/main" id="{7BCE3958-A521-EE74-3F14-5C0E8975513D}"/>
                  </a:ext>
                </a:extLst>
              </p:cNvPr>
              <p:cNvSpPr txBox="1">
                <a:spLocks noRot="1" noChangeAspect="1" noMove="1" noResize="1" noEditPoints="1" noAdjustHandles="1" noChangeArrowheads="1" noChangeShapeType="1" noTextEdit="1"/>
              </p:cNvSpPr>
              <p:nvPr/>
            </p:nvSpPr>
            <p:spPr>
              <a:xfrm>
                <a:off x="1501299" y="3101427"/>
                <a:ext cx="716845" cy="461665"/>
              </a:xfrm>
              <a:prstGeom prst="rect">
                <a:avLst/>
              </a:prstGeom>
              <a:blipFill>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B30B8D-A984-C40F-4664-A5E0C7ABFE31}"/>
                  </a:ext>
                </a:extLst>
              </p:cNvPr>
              <p:cNvSpPr txBox="1"/>
              <p:nvPr/>
            </p:nvSpPr>
            <p:spPr>
              <a:xfrm>
                <a:off x="5270818" y="5192130"/>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h</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den>
                      </m:f>
                    </m:oMath>
                  </m:oMathPara>
                </a14:m>
                <a:endParaRPr lang="en-US" sz="2400" dirty="0"/>
              </a:p>
            </p:txBody>
          </p:sp>
        </mc:Choice>
        <mc:Fallback xmlns="">
          <p:sp>
            <p:nvSpPr>
              <p:cNvPr id="30" name="TextBox 29">
                <a:extLst>
                  <a:ext uri="{FF2B5EF4-FFF2-40B4-BE49-F238E27FC236}">
                    <a16:creationId xmlns:a16="http://schemas.microsoft.com/office/drawing/2014/main" id="{D3B30B8D-A984-C40F-4664-A5E0C7ABFE31}"/>
                  </a:ext>
                </a:extLst>
              </p:cNvPr>
              <p:cNvSpPr txBox="1">
                <a:spLocks noRot="1" noChangeAspect="1" noMove="1" noResize="1" noEditPoints="1" noAdjustHandles="1" noChangeArrowheads="1" noChangeShapeType="1" noTextEdit="1"/>
              </p:cNvSpPr>
              <p:nvPr/>
            </p:nvSpPr>
            <p:spPr>
              <a:xfrm>
                <a:off x="5270818" y="5192130"/>
                <a:ext cx="716845" cy="8460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7D7DBBC-4382-93DC-7A83-BA75861EDDAF}"/>
                  </a:ext>
                </a:extLst>
              </p:cNvPr>
              <p:cNvSpPr txBox="1"/>
              <p:nvPr/>
            </p:nvSpPr>
            <p:spPr>
              <a:xfrm>
                <a:off x="9516866" y="5384330"/>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31" name="TextBox 30">
                <a:extLst>
                  <a:ext uri="{FF2B5EF4-FFF2-40B4-BE49-F238E27FC236}">
                    <a16:creationId xmlns:a16="http://schemas.microsoft.com/office/drawing/2014/main" id="{27D7DBBC-4382-93DC-7A83-BA75861EDDAF}"/>
                  </a:ext>
                </a:extLst>
              </p:cNvPr>
              <p:cNvSpPr txBox="1">
                <a:spLocks noRot="1" noChangeAspect="1" noMove="1" noResize="1" noEditPoints="1" noAdjustHandles="1" noChangeArrowheads="1" noChangeShapeType="1" noTextEdit="1"/>
              </p:cNvSpPr>
              <p:nvPr/>
            </p:nvSpPr>
            <p:spPr>
              <a:xfrm>
                <a:off x="9516866" y="5384330"/>
                <a:ext cx="716845" cy="461665"/>
              </a:xfrm>
              <a:prstGeom prst="rect">
                <a:avLst/>
              </a:prstGeom>
              <a:blipFill>
                <a:blip r:embed="rId9"/>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9B3C3D4-E618-D842-1C00-0EFB685E49C3}"/>
                  </a:ext>
                </a:extLst>
              </p:cNvPr>
              <p:cNvSpPr txBox="1"/>
              <p:nvPr/>
            </p:nvSpPr>
            <p:spPr>
              <a:xfrm>
                <a:off x="1501299" y="5384330"/>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38" name="TextBox 37">
                <a:extLst>
                  <a:ext uri="{FF2B5EF4-FFF2-40B4-BE49-F238E27FC236}">
                    <a16:creationId xmlns:a16="http://schemas.microsoft.com/office/drawing/2014/main" id="{A9B3C3D4-E618-D842-1C00-0EFB685E49C3}"/>
                  </a:ext>
                </a:extLst>
              </p:cNvPr>
              <p:cNvSpPr txBox="1">
                <a:spLocks noRot="1" noChangeAspect="1" noMove="1" noResize="1" noEditPoints="1" noAdjustHandles="1" noChangeArrowheads="1" noChangeShapeType="1" noTextEdit="1"/>
              </p:cNvSpPr>
              <p:nvPr/>
            </p:nvSpPr>
            <p:spPr>
              <a:xfrm>
                <a:off x="1501299" y="5384330"/>
                <a:ext cx="716845"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C31815E-993B-871A-440C-C7102974E557}"/>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40" name="TextBox 39">
                <a:extLst>
                  <a:ext uri="{FF2B5EF4-FFF2-40B4-BE49-F238E27FC236}">
                    <a16:creationId xmlns:a16="http://schemas.microsoft.com/office/drawing/2014/main" id="{8C31815E-993B-871A-440C-C7102974E557}"/>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11"/>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B1B3C30-1D8A-7456-E7C8-D532E34FED40}"/>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xmlns="">
          <p:sp>
            <p:nvSpPr>
              <p:cNvPr id="42" name="TextBox 41">
                <a:extLst>
                  <a:ext uri="{FF2B5EF4-FFF2-40B4-BE49-F238E27FC236}">
                    <a16:creationId xmlns:a16="http://schemas.microsoft.com/office/drawing/2014/main" id="{CB1B3C30-1D8A-7456-E7C8-D532E34FED40}"/>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12"/>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C68481A-A04C-3770-FCA5-83B35D9971B5}"/>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43" name="TextBox 42">
                <a:extLst>
                  <a:ext uri="{FF2B5EF4-FFF2-40B4-BE49-F238E27FC236}">
                    <a16:creationId xmlns:a16="http://schemas.microsoft.com/office/drawing/2014/main" id="{2C68481A-A04C-3770-FCA5-83B35D9971B5}"/>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DF08890-EE4E-55A9-8A78-1467ED364583}"/>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44" name="TextBox 43">
                <a:extLst>
                  <a:ext uri="{FF2B5EF4-FFF2-40B4-BE49-F238E27FC236}">
                    <a16:creationId xmlns:a16="http://schemas.microsoft.com/office/drawing/2014/main" id="{4DF08890-EE4E-55A9-8A78-1467ED364583}"/>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14"/>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CCBE4E4-731C-393A-254F-05E79C946969}"/>
              </a:ext>
            </a:extLst>
          </p:cNvPr>
          <p:cNvCxnSpPr>
            <a:cxnSpLocks/>
            <a:stCxn id="5" idx="1"/>
          </p:cNvCxnSpPr>
          <p:nvPr/>
        </p:nvCxnSpPr>
        <p:spPr>
          <a:xfrm flipH="1">
            <a:off x="5888849" y="4794441"/>
            <a:ext cx="1247423" cy="746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36E6B8E-C184-D3F2-79D0-C7D66DCC342C}"/>
              </a:ext>
            </a:extLst>
          </p:cNvPr>
          <p:cNvSpPr txBox="1"/>
          <p:nvPr/>
        </p:nvSpPr>
        <p:spPr>
          <a:xfrm>
            <a:off x="7136272" y="4609775"/>
            <a:ext cx="2701060" cy="369332"/>
          </a:xfrm>
          <a:prstGeom prst="rect">
            <a:avLst/>
          </a:prstGeom>
          <a:noFill/>
        </p:spPr>
        <p:txBody>
          <a:bodyPr wrap="none" rtlCol="0">
            <a:spAutoFit/>
          </a:bodyPr>
          <a:lstStyle/>
          <a:p>
            <a:r>
              <a:rPr lang="en-US" dirty="0"/>
              <a:t>“well-mixed” assumption</a:t>
            </a:r>
          </a:p>
        </p:txBody>
      </p:sp>
    </p:spTree>
    <p:extLst>
      <p:ext uri="{BB962C8B-B14F-4D97-AF65-F5344CB8AC3E}">
        <p14:creationId xmlns:p14="http://schemas.microsoft.com/office/powerpoint/2010/main" val="11108892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6AAF4-52E6-4EF0-C5CC-BA07325F15D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73DEFAF-E45D-C1B1-15BF-0201C246ED59}"/>
              </a:ext>
            </a:extLst>
          </p:cNvPr>
          <p:cNvSpPr txBox="1"/>
          <p:nvPr/>
        </p:nvSpPr>
        <p:spPr>
          <a:xfrm>
            <a:off x="2773063"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945E8ED4-50D5-9A34-EAC5-DBEF999AB538}"/>
              </a:ext>
            </a:extLst>
          </p:cNvPr>
          <p:cNvSpPr txBox="1"/>
          <p:nvPr/>
        </p:nvSpPr>
        <p:spPr>
          <a:xfrm>
            <a:off x="2845137" y="3116099"/>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65B1BDE4-D28F-E13E-E545-B3ADC439FE96}"/>
              </a:ext>
            </a:extLst>
          </p:cNvPr>
          <p:cNvSpPr txBox="1"/>
          <p:nvPr/>
        </p:nvSpPr>
        <p:spPr>
          <a:xfrm>
            <a:off x="111107" y="3116099"/>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6A12196D-9A55-C891-01FC-8C575785BB91}"/>
              </a:ext>
            </a:extLst>
          </p:cNvPr>
          <p:cNvSpPr txBox="1"/>
          <p:nvPr/>
        </p:nvSpPr>
        <p:spPr>
          <a:xfrm>
            <a:off x="39033" y="757630"/>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5F63374B-F0F0-A9F6-70D4-F8F13AB017D2}"/>
              </a:ext>
            </a:extLst>
          </p:cNvPr>
          <p:cNvSpPr txBox="1"/>
          <p:nvPr/>
        </p:nvSpPr>
        <p:spPr>
          <a:xfrm>
            <a:off x="1898755" y="757630"/>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46EE4662-03B1-81A0-EAAE-E46E78DD2BB8}"/>
              </a:ext>
            </a:extLst>
          </p:cNvPr>
          <p:cNvSpPr txBox="1"/>
          <p:nvPr/>
        </p:nvSpPr>
        <p:spPr>
          <a:xfrm>
            <a:off x="1970829" y="3116099"/>
            <a:ext cx="1021370" cy="498598"/>
          </a:xfrm>
          <a:prstGeom prst="rect">
            <a:avLst/>
          </a:prstGeom>
          <a:noFill/>
        </p:spPr>
        <p:txBody>
          <a:bodyPr wrap="none" rtlCol="0">
            <a:spAutoFit/>
          </a:bodyPr>
          <a:lstStyle/>
          <a:p>
            <a:r>
              <a:rPr lang="en-US" sz="2640" dirty="0"/>
              <a:t>to the</a:t>
            </a:r>
          </a:p>
        </p:txBody>
      </p:sp>
      <p:sp>
        <p:nvSpPr>
          <p:cNvPr id="16" name="TextBox 15">
            <a:extLst>
              <a:ext uri="{FF2B5EF4-FFF2-40B4-BE49-F238E27FC236}">
                <a16:creationId xmlns:a16="http://schemas.microsoft.com/office/drawing/2014/main" id="{DC53D5C9-9D93-56A2-DD41-82C87FB573D3}"/>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56FDB43-F917-D84C-9F9C-3D4678219E74}"/>
                  </a:ext>
                </a:extLst>
              </p:cNvPr>
              <p:cNvSpPr txBox="1"/>
              <p:nvPr/>
            </p:nvSpPr>
            <p:spPr>
              <a:xfrm>
                <a:off x="1958447" y="1331794"/>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den>
                      </m:f>
                    </m:oMath>
                  </m:oMathPara>
                </a14:m>
                <a:endParaRPr lang="en-US" sz="2400" dirty="0"/>
              </a:p>
            </p:txBody>
          </p:sp>
        </mc:Choice>
        <mc:Fallback xmlns="">
          <p:sp>
            <p:nvSpPr>
              <p:cNvPr id="26" name="TextBox 25">
                <a:extLst>
                  <a:ext uri="{FF2B5EF4-FFF2-40B4-BE49-F238E27FC236}">
                    <a16:creationId xmlns:a16="http://schemas.microsoft.com/office/drawing/2014/main" id="{D56FDB43-F917-D84C-9F9C-3D4678219E74}"/>
                  </a:ext>
                </a:extLst>
              </p:cNvPr>
              <p:cNvSpPr txBox="1">
                <a:spLocks noRot="1" noChangeAspect="1" noMove="1" noResize="1" noEditPoints="1" noAdjustHandles="1" noChangeArrowheads="1" noChangeShapeType="1" noTextEdit="1"/>
              </p:cNvSpPr>
              <p:nvPr/>
            </p:nvSpPr>
            <p:spPr>
              <a:xfrm>
                <a:off x="1958447" y="1331794"/>
                <a:ext cx="716845" cy="8460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1B1935-9B0A-1A48-C0E9-DCD051B7A3FF}"/>
                  </a:ext>
                </a:extLst>
              </p:cNvPr>
              <p:cNvSpPr txBox="1"/>
              <p:nvPr/>
            </p:nvSpPr>
            <p:spPr>
              <a:xfrm>
                <a:off x="2376562" y="1521135"/>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h</m:t>
                          </m:r>
                        </m:sub>
                      </m:sSub>
                    </m:oMath>
                  </m:oMathPara>
                </a14:m>
                <a:endParaRPr lang="en-US" sz="2400" dirty="0"/>
              </a:p>
            </p:txBody>
          </p:sp>
        </mc:Choice>
        <mc:Fallback xmlns="">
          <p:sp>
            <p:nvSpPr>
              <p:cNvPr id="27" name="TextBox 26">
                <a:extLst>
                  <a:ext uri="{FF2B5EF4-FFF2-40B4-BE49-F238E27FC236}">
                    <a16:creationId xmlns:a16="http://schemas.microsoft.com/office/drawing/2014/main" id="{E31B1935-9B0A-1A48-C0E9-DCD051B7A3FF}"/>
                  </a:ext>
                </a:extLst>
              </p:cNvPr>
              <p:cNvSpPr txBox="1">
                <a:spLocks noRot="1" noChangeAspect="1" noMove="1" noResize="1" noEditPoints="1" noAdjustHandles="1" noChangeArrowheads="1" noChangeShapeType="1" noTextEdit="1"/>
              </p:cNvSpPr>
              <p:nvPr/>
            </p:nvSpPr>
            <p:spPr>
              <a:xfrm>
                <a:off x="2376562" y="1521135"/>
                <a:ext cx="716845" cy="461665"/>
              </a:xfrm>
              <a:prstGeom prst="rect">
                <a:avLst/>
              </a:prstGeom>
              <a:blipFill>
                <a:blip r:embed="rId4"/>
                <a:stretch>
                  <a:fillRect b="-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8427DA8-AA1D-F170-FC86-1110D1FC8423}"/>
                  </a:ext>
                </a:extLst>
              </p:cNvPr>
              <p:cNvSpPr txBox="1"/>
              <p:nvPr/>
            </p:nvSpPr>
            <p:spPr>
              <a:xfrm>
                <a:off x="1540332" y="1520982"/>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8" name="TextBox 27">
                <a:extLst>
                  <a:ext uri="{FF2B5EF4-FFF2-40B4-BE49-F238E27FC236}">
                    <a16:creationId xmlns:a16="http://schemas.microsoft.com/office/drawing/2014/main" id="{A8427DA8-AA1D-F170-FC86-1110D1FC8423}"/>
                  </a:ext>
                </a:extLst>
              </p:cNvPr>
              <p:cNvSpPr txBox="1">
                <a:spLocks noRot="1" noChangeAspect="1" noMove="1" noResize="1" noEditPoints="1" noAdjustHandles="1" noChangeArrowheads="1" noChangeShapeType="1" noTextEdit="1"/>
              </p:cNvSpPr>
              <p:nvPr/>
            </p:nvSpPr>
            <p:spPr>
              <a:xfrm>
                <a:off x="1540332" y="1520982"/>
                <a:ext cx="716845" cy="461665"/>
              </a:xfrm>
              <a:prstGeom prst="rect">
                <a:avLst/>
              </a:prstGeom>
              <a:blipFill>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0226EC-EC8C-40B4-3C79-EA9E187DF711}"/>
                  </a:ext>
                </a:extLst>
              </p:cNvPr>
              <p:cNvSpPr txBox="1"/>
              <p:nvPr/>
            </p:nvSpPr>
            <p:spPr>
              <a:xfrm>
                <a:off x="1958447" y="3614697"/>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h</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den>
                      </m:f>
                    </m:oMath>
                  </m:oMathPara>
                </a14:m>
                <a:endParaRPr lang="en-US" sz="2400" dirty="0"/>
              </a:p>
            </p:txBody>
          </p:sp>
        </mc:Choice>
        <mc:Fallback xmlns="">
          <p:sp>
            <p:nvSpPr>
              <p:cNvPr id="30" name="TextBox 29">
                <a:extLst>
                  <a:ext uri="{FF2B5EF4-FFF2-40B4-BE49-F238E27FC236}">
                    <a16:creationId xmlns:a16="http://schemas.microsoft.com/office/drawing/2014/main" id="{3A0226EC-EC8C-40B4-3C79-EA9E187DF711}"/>
                  </a:ext>
                </a:extLst>
              </p:cNvPr>
              <p:cNvSpPr txBox="1">
                <a:spLocks noRot="1" noChangeAspect="1" noMove="1" noResize="1" noEditPoints="1" noAdjustHandles="1" noChangeArrowheads="1" noChangeShapeType="1" noTextEdit="1"/>
              </p:cNvSpPr>
              <p:nvPr/>
            </p:nvSpPr>
            <p:spPr>
              <a:xfrm>
                <a:off x="1958447" y="3614697"/>
                <a:ext cx="716845" cy="8460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0F97F92-741E-5B16-1A84-08D16C7E86C9}"/>
                  </a:ext>
                </a:extLst>
              </p:cNvPr>
              <p:cNvSpPr txBox="1"/>
              <p:nvPr/>
            </p:nvSpPr>
            <p:spPr>
              <a:xfrm>
                <a:off x="2376562" y="380403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31" name="TextBox 30">
                <a:extLst>
                  <a:ext uri="{FF2B5EF4-FFF2-40B4-BE49-F238E27FC236}">
                    <a16:creationId xmlns:a16="http://schemas.microsoft.com/office/drawing/2014/main" id="{60F97F92-741E-5B16-1A84-08D16C7E86C9}"/>
                  </a:ext>
                </a:extLst>
              </p:cNvPr>
              <p:cNvSpPr txBox="1">
                <a:spLocks noRot="1" noChangeAspect="1" noMove="1" noResize="1" noEditPoints="1" noAdjustHandles="1" noChangeArrowheads="1" noChangeShapeType="1" noTextEdit="1"/>
              </p:cNvSpPr>
              <p:nvPr/>
            </p:nvSpPr>
            <p:spPr>
              <a:xfrm>
                <a:off x="2376562" y="3804038"/>
                <a:ext cx="716845" cy="461665"/>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F2BCE14-5D9D-24B1-AA75-7B0C8E3FA7EE}"/>
                  </a:ext>
                </a:extLst>
              </p:cNvPr>
              <p:cNvSpPr txBox="1"/>
              <p:nvPr/>
            </p:nvSpPr>
            <p:spPr>
              <a:xfrm>
                <a:off x="1540332" y="3803885"/>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38" name="TextBox 37">
                <a:extLst>
                  <a:ext uri="{FF2B5EF4-FFF2-40B4-BE49-F238E27FC236}">
                    <a16:creationId xmlns:a16="http://schemas.microsoft.com/office/drawing/2014/main" id="{3F2BCE14-5D9D-24B1-AA75-7B0C8E3FA7EE}"/>
                  </a:ext>
                </a:extLst>
              </p:cNvPr>
              <p:cNvSpPr txBox="1">
                <a:spLocks noRot="1" noChangeAspect="1" noMove="1" noResize="1" noEditPoints="1" noAdjustHandles="1" noChangeArrowheads="1" noChangeShapeType="1" noTextEdit="1"/>
              </p:cNvSpPr>
              <p:nvPr/>
            </p:nvSpPr>
            <p:spPr>
              <a:xfrm>
                <a:off x="1540332" y="3803885"/>
                <a:ext cx="71684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3C97D-D52C-AC19-0B28-2AB0891461C6}"/>
                  </a:ext>
                </a:extLst>
              </p:cNvPr>
              <p:cNvSpPr txBox="1"/>
              <p:nvPr/>
            </p:nvSpPr>
            <p:spPr>
              <a:xfrm>
                <a:off x="535744" y="1520982"/>
                <a:ext cx="12801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8463C97D-D52C-AC19-0B28-2AB0891461C6}"/>
                  </a:ext>
                </a:extLst>
              </p:cNvPr>
              <p:cNvSpPr txBox="1">
                <a:spLocks noRot="1" noChangeAspect="1" noMove="1" noResize="1" noEditPoints="1" noAdjustHandles="1" noChangeArrowheads="1" noChangeShapeType="1" noTextEdit="1"/>
              </p:cNvSpPr>
              <p:nvPr/>
            </p:nvSpPr>
            <p:spPr>
              <a:xfrm>
                <a:off x="535744" y="1520982"/>
                <a:ext cx="1280160" cy="461665"/>
              </a:xfrm>
              <a:prstGeom prst="rect">
                <a:avLst/>
              </a:prstGeom>
              <a:blipFill>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472049-F579-70A9-9620-D093C87E51A2}"/>
                  </a:ext>
                </a:extLst>
              </p:cNvPr>
              <p:cNvSpPr txBox="1"/>
              <p:nvPr/>
            </p:nvSpPr>
            <p:spPr>
              <a:xfrm>
                <a:off x="535744" y="3803884"/>
                <a:ext cx="12801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A8472049-F579-70A9-9620-D093C87E51A2}"/>
                  </a:ext>
                </a:extLst>
              </p:cNvPr>
              <p:cNvSpPr txBox="1">
                <a:spLocks noRot="1" noChangeAspect="1" noMove="1" noResize="1" noEditPoints="1" noAdjustHandles="1" noChangeArrowheads="1" noChangeShapeType="1" noTextEdit="1"/>
              </p:cNvSpPr>
              <p:nvPr/>
            </p:nvSpPr>
            <p:spPr>
              <a:xfrm>
                <a:off x="535744" y="3803884"/>
                <a:ext cx="1280160"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9023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28"/>
                                        </p:tgtEl>
                                      </p:cBhvr>
                                    </p:animEffect>
                                    <p:animScale>
                                      <p:cBhvr>
                                        <p:cTn id="7" dur="500" autoRev="1" fill="hold"/>
                                        <p:tgtEl>
                                          <p:spTgt spid="28"/>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38"/>
                                        </p:tgtEl>
                                      </p:cBhvr>
                                    </p:animEffect>
                                    <p:animScale>
                                      <p:cBhvr>
                                        <p:cTn id="10" dur="50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AE2E4-AD15-0EB7-279D-DD02F390EF9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CEC4BD1-6F9E-43A2-24F9-3AAD6E605B26}"/>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6373894A-2A94-59EF-D175-EED9FC93362B}"/>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DC31A457-4609-7631-9C5A-98DC89D345AB}"/>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4537C15B-2BA6-662F-498E-58409605C3E5}"/>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EA414A2-BAAC-8515-79E5-97895FBF5AF2}"/>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3" name="TextBox 2">
            <a:extLst>
              <a:ext uri="{FF2B5EF4-FFF2-40B4-BE49-F238E27FC236}">
                <a16:creationId xmlns:a16="http://schemas.microsoft.com/office/drawing/2014/main" id="{03850536-753A-E2AD-B0B3-00812A3F23E6}"/>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p:sp>
        <p:nvSpPr>
          <p:cNvPr id="16" name="TextBox 15">
            <a:extLst>
              <a:ext uri="{FF2B5EF4-FFF2-40B4-BE49-F238E27FC236}">
                <a16:creationId xmlns:a16="http://schemas.microsoft.com/office/drawing/2014/main" id="{AF531B28-BCC5-9422-9C89-AD64F05A19B0}"/>
              </a:ext>
            </a:extLst>
          </p:cNvPr>
          <p:cNvSpPr txBox="1"/>
          <p:nvPr/>
        </p:nvSpPr>
        <p:spPr>
          <a:xfrm>
            <a:off x="72074" y="118533"/>
            <a:ext cx="2511265" cy="584775"/>
          </a:xfrm>
          <a:prstGeom prst="rect">
            <a:avLst/>
          </a:prstGeom>
          <a:noFill/>
        </p:spPr>
        <p:txBody>
          <a:bodyPr wrap="none" rtlCol="0">
            <a:spAutoFit/>
          </a:bodyPr>
          <a:lstStyle/>
          <a:p>
            <a:r>
              <a:rPr lang="en-US" sz="3200" dirty="0">
                <a:latin typeface="+mj-lt"/>
              </a:rPr>
              <a:t>Contact rates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8A05021-5B07-6EAA-5EC9-531768B17C8E}"/>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8" name="TextBox 27">
                <a:extLst>
                  <a:ext uri="{FF2B5EF4-FFF2-40B4-BE49-F238E27FC236}">
                    <a16:creationId xmlns:a16="http://schemas.microsoft.com/office/drawing/2014/main" id="{C8A05021-5B07-6EAA-5EC9-531768B17C8E}"/>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71491BF-D85A-258E-1F6A-1DC0AC16ED13}"/>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38" name="TextBox 37">
                <a:extLst>
                  <a:ext uri="{FF2B5EF4-FFF2-40B4-BE49-F238E27FC236}">
                    <a16:creationId xmlns:a16="http://schemas.microsoft.com/office/drawing/2014/main" id="{A71491BF-D85A-258E-1F6A-1DC0AC16ED13}"/>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C10961-01B7-483C-E4F2-5A4DAF17236F}"/>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xmlns="">
          <p:sp>
            <p:nvSpPr>
              <p:cNvPr id="6" name="TextBox 5">
                <a:extLst>
                  <a:ext uri="{FF2B5EF4-FFF2-40B4-BE49-F238E27FC236}">
                    <a16:creationId xmlns:a16="http://schemas.microsoft.com/office/drawing/2014/main" id="{89C10961-01B7-483C-E4F2-5A4DAF17236F}"/>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5"/>
                <a:stretch>
                  <a:fillRect l="-2140" t="-24590" r="-5058"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805C575-CF40-060C-5006-73C261CA277C}"/>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xmlns="">
          <p:sp>
            <p:nvSpPr>
              <p:cNvPr id="9" name="TextBox 8">
                <a:extLst>
                  <a:ext uri="{FF2B5EF4-FFF2-40B4-BE49-F238E27FC236}">
                    <a16:creationId xmlns:a16="http://schemas.microsoft.com/office/drawing/2014/main" id="{8805C575-CF40-060C-5006-73C261CA277C}"/>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6"/>
                <a:stretch>
                  <a:fillRect l="-1757" t="-24590" r="-3994" b="-49180"/>
                </a:stretch>
              </a:blipFill>
            </p:spPr>
            <p:txBody>
              <a:bodyPr/>
              <a:lstStyle/>
              <a:p>
                <a:r>
                  <a:rPr lang="en-US">
                    <a:noFill/>
                  </a:rPr>
                  <a:t> </a:t>
                </a:r>
              </a:p>
            </p:txBody>
          </p:sp>
        </mc:Fallback>
      </mc:AlternateContent>
    </p:spTree>
    <p:extLst>
      <p:ext uri="{BB962C8B-B14F-4D97-AF65-F5344CB8AC3E}">
        <p14:creationId xmlns:p14="http://schemas.microsoft.com/office/powerpoint/2010/main" val="3228630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46913-9208-DAD2-D141-1F1ECE477C8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DE1C018-2899-77A7-D74A-259EE692ADC7}"/>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5CFAC6D0-7500-2387-B79E-7E698492B728}"/>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6E0041C7-7B7B-268F-E3A4-D94A3674D4C8}"/>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CF334334-DE7E-4FD1-B162-B5D261239915}"/>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0C808D3-FDFC-5143-9F74-26CB9829EE6A}"/>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3" name="TextBox 2">
            <a:extLst>
              <a:ext uri="{FF2B5EF4-FFF2-40B4-BE49-F238E27FC236}">
                <a16:creationId xmlns:a16="http://schemas.microsoft.com/office/drawing/2014/main" id="{F9A32A99-5DE0-80A4-6B19-E51A733D7B46}"/>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p:sp>
        <p:nvSpPr>
          <p:cNvPr id="16" name="TextBox 15">
            <a:extLst>
              <a:ext uri="{FF2B5EF4-FFF2-40B4-BE49-F238E27FC236}">
                <a16:creationId xmlns:a16="http://schemas.microsoft.com/office/drawing/2014/main" id="{A3D17EF5-DB1E-2AB5-BDF1-81816BCF397C}"/>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9B52D9-0047-37F7-E067-17AD6A08C720}"/>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8" name="TextBox 27">
                <a:extLst>
                  <a:ext uri="{FF2B5EF4-FFF2-40B4-BE49-F238E27FC236}">
                    <a16:creationId xmlns:a16="http://schemas.microsoft.com/office/drawing/2014/main" id="{289B52D9-0047-37F7-E067-17AD6A08C720}"/>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E0F1038-21BD-BC68-8AEE-9ED9C8E32A8B}"/>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38" name="TextBox 37">
                <a:extLst>
                  <a:ext uri="{FF2B5EF4-FFF2-40B4-BE49-F238E27FC236}">
                    <a16:creationId xmlns:a16="http://schemas.microsoft.com/office/drawing/2014/main" id="{5E0F1038-21BD-BC68-8AEE-9ED9C8E32A8B}"/>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F8BFF1-8843-C556-0F1D-AE846BE57DD8}"/>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xmlns="">
          <p:sp>
            <p:nvSpPr>
              <p:cNvPr id="6" name="TextBox 5">
                <a:extLst>
                  <a:ext uri="{FF2B5EF4-FFF2-40B4-BE49-F238E27FC236}">
                    <a16:creationId xmlns:a16="http://schemas.microsoft.com/office/drawing/2014/main" id="{EBF8BFF1-8843-C556-0F1D-AE846BE57DD8}"/>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5"/>
                <a:stretch>
                  <a:fillRect l="-2140" t="-24590" r="-5058"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1A5EC2-075B-BE06-64B1-29BBE9A35545}"/>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xmlns="">
          <p:sp>
            <p:nvSpPr>
              <p:cNvPr id="9" name="TextBox 8">
                <a:extLst>
                  <a:ext uri="{FF2B5EF4-FFF2-40B4-BE49-F238E27FC236}">
                    <a16:creationId xmlns:a16="http://schemas.microsoft.com/office/drawing/2014/main" id="{F91A5EC2-075B-BE06-64B1-29BBE9A35545}"/>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6"/>
                <a:stretch>
                  <a:fillRect l="-1757" t="-24590" r="-3994" b="-49180"/>
                </a:stretch>
              </a:blipFill>
            </p:spPr>
            <p:txBody>
              <a:bodyPr/>
              <a:lstStyle/>
              <a:p>
                <a:r>
                  <a:rPr lang="en-US">
                    <a:noFill/>
                  </a:rPr>
                  <a:t> </a:t>
                </a:r>
              </a:p>
            </p:txBody>
          </p:sp>
        </mc:Fallback>
      </mc:AlternateContent>
    </p:spTree>
    <p:extLst>
      <p:ext uri="{BB962C8B-B14F-4D97-AF65-F5344CB8AC3E}">
        <p14:creationId xmlns:p14="http://schemas.microsoft.com/office/powerpoint/2010/main" val="183497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CD88C-2FC0-46E5-D7F1-06DC842836C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0984B86-EC7B-818A-0688-04B61B20F182}"/>
              </a:ext>
            </a:extLst>
          </p:cNvPr>
          <p:cNvSpPr txBox="1"/>
          <p:nvPr/>
        </p:nvSpPr>
        <p:spPr>
          <a:xfrm>
            <a:off x="4553141" y="3429000"/>
            <a:ext cx="3085717" cy="584775"/>
          </a:xfrm>
          <a:prstGeom prst="rect">
            <a:avLst/>
          </a:prstGeom>
          <a:noFill/>
        </p:spPr>
        <p:txBody>
          <a:bodyPr wrap="none" rtlCol="0">
            <a:spAutoFit/>
          </a:bodyPr>
          <a:lstStyle/>
          <a:p>
            <a:r>
              <a:rPr lang="en-US" sz="3200" dirty="0">
                <a:latin typeface="+mj-lt"/>
              </a:rPr>
              <a:t>Balance Equation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C0B868-EAF4-2093-F29C-466AC93ADF00}"/>
                  </a:ext>
                </a:extLst>
              </p:cNvPr>
              <p:cNvSpPr txBox="1"/>
              <p:nvPr/>
            </p:nvSpPr>
            <p:spPr>
              <a:xfrm>
                <a:off x="2595592" y="4319427"/>
                <a:ext cx="6138332" cy="745845"/>
              </a:xfrm>
              <a:prstGeom prst="rect">
                <a:avLst/>
              </a:prstGeom>
              <a:noFill/>
            </p:spPr>
            <p:txBody>
              <a:bodyPr wrap="square">
                <a:spAutoFit/>
              </a:bodyPr>
              <a:lstStyle/>
              <a:p>
                <a14:m>
                  <m:oMath xmlns:m="http://schemas.openxmlformats.org/officeDocument/2006/math">
                    <m:f>
                      <m:fPr>
                        <m:ctrlPr>
                          <a:rPr lang="en-US" sz="2400" i="1">
                            <a:latin typeface="Cambria Math" panose="02040503050406030204" pitchFamily="18" charset="0"/>
                          </a:rPr>
                        </m:ctrlPr>
                      </m:fPr>
                      <m:num>
                        <m:r>
                          <m:rPr>
                            <m:nor/>
                          </m:rPr>
                          <a:rPr lang="en-US" sz="2400">
                            <a:latin typeface="Cambria Math" panose="02040503050406030204" pitchFamily="18" charset="0"/>
                          </a:rPr>
                          <m:t>Bites</m:t>
                        </m:r>
                      </m:num>
                      <m:den>
                        <m:r>
                          <m:rPr>
                            <m:nor/>
                          </m:rPr>
                          <a:rPr lang="en-US" sz="2400" b="1" i="0" smtClean="0">
                            <a:latin typeface="Cambria Math" panose="02040503050406030204" pitchFamily="18" charset="0"/>
                          </a:rPr>
                          <m:t>Host</m:t>
                        </m:r>
                        <m:r>
                          <m:rPr>
                            <m:nor/>
                          </m:rPr>
                          <a:rPr lang="en-US" sz="2400" b="1" i="0"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r>
                          <m:rPr>
                            <m:nor/>
                          </m:rPr>
                          <a:rPr lang="en-US" sz="2400">
                            <a:latin typeface="Cambria Math" panose="02040503050406030204" pitchFamily="18" charset="0"/>
                          </a:rPr>
                          <m:t>day</m:t>
                        </m:r>
                      </m:den>
                    </m:f>
                    <m:r>
                      <a:rPr lang="en-US" sz="2400" i="1">
                        <a:latin typeface="Cambria Math" panose="02040503050406030204" pitchFamily="18" charset="0"/>
                      </a:rPr>
                      <m:t>×</m:t>
                    </m:r>
                    <m:r>
                      <m:rPr>
                        <m:nor/>
                      </m:rPr>
                      <a:rPr lang="en-US" sz="2400" b="1" i="0" smtClean="0">
                        <a:latin typeface="Cambria Math" panose="02040503050406030204" pitchFamily="18" charset="0"/>
                      </a:rPr>
                      <m:t>Host</m:t>
                    </m:r>
                    <m:r>
                      <m:rPr>
                        <m:nor/>
                      </m:rPr>
                      <a:rPr lang="en-US" sz="2400" b="0" i="0" smtClean="0">
                        <a:latin typeface="Cambria Math" panose="02040503050406030204" pitchFamily="18" charset="0"/>
                      </a:rPr>
                      <m:t> </m:t>
                    </m:r>
                    <m:r>
                      <m:rPr>
                        <m:nor/>
                      </m:rPr>
                      <a:rPr lang="en-US" sz="2400">
                        <a:latin typeface="Cambria Math" panose="02040503050406030204" pitchFamily="18" charset="0"/>
                      </a:rPr>
                      <m:t>population</m:t>
                    </m:r>
                  </m:oMath>
                </a14:m>
                <a:r>
                  <a:rPr lang="en-US" sz="2400" dirty="0"/>
                  <a:t> </a:t>
                </a:r>
              </a:p>
            </p:txBody>
          </p:sp>
        </mc:Choice>
        <mc:Fallback xmlns="">
          <p:sp>
            <p:nvSpPr>
              <p:cNvPr id="11" name="TextBox 10">
                <a:extLst>
                  <a:ext uri="{FF2B5EF4-FFF2-40B4-BE49-F238E27FC236}">
                    <a16:creationId xmlns:a16="http://schemas.microsoft.com/office/drawing/2014/main" id="{F3C0B868-EAF4-2093-F29C-466AC93ADF00}"/>
                  </a:ext>
                </a:extLst>
              </p:cNvPr>
              <p:cNvSpPr txBox="1">
                <a:spLocks noRot="1" noChangeAspect="1" noMove="1" noResize="1" noEditPoints="1" noAdjustHandles="1" noChangeArrowheads="1" noChangeShapeType="1" noTextEdit="1"/>
              </p:cNvSpPr>
              <p:nvPr/>
            </p:nvSpPr>
            <p:spPr>
              <a:xfrm>
                <a:off x="2595592" y="4319427"/>
                <a:ext cx="6138332" cy="745845"/>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491A49A-53E7-59C0-2463-F4A2C36344CF}"/>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AAEE7A73-6FFE-B0C1-98D1-63BD146D8EAE}"/>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5CBC9814-BB7D-3C03-36CE-4180F1618047}"/>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A1CFD97-0AD0-31F0-5396-57A1C9576AFC}"/>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996DDD0-85B2-6E34-8AE3-E0B9D917433A}"/>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C407777A-96E4-020E-236F-81C3AA7DF4D4}"/>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6C63453-D1FD-CFC4-A076-AC0AC563543B}"/>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0" name="TextBox 19">
                <a:extLst>
                  <a:ext uri="{FF2B5EF4-FFF2-40B4-BE49-F238E27FC236}">
                    <a16:creationId xmlns:a16="http://schemas.microsoft.com/office/drawing/2014/main" id="{36C63453-D1FD-CFC4-A076-AC0AC563543B}"/>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1667F6B-3E61-06CD-060B-B4CC5B2150F1}"/>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21" name="TextBox 20">
                <a:extLst>
                  <a:ext uri="{FF2B5EF4-FFF2-40B4-BE49-F238E27FC236}">
                    <a16:creationId xmlns:a16="http://schemas.microsoft.com/office/drawing/2014/main" id="{61667F6B-3E61-06CD-060B-B4CC5B2150F1}"/>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FF0563-6E39-3543-4818-346EA7D52C84}"/>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xmlns="">
          <p:sp>
            <p:nvSpPr>
              <p:cNvPr id="22" name="TextBox 21">
                <a:extLst>
                  <a:ext uri="{FF2B5EF4-FFF2-40B4-BE49-F238E27FC236}">
                    <a16:creationId xmlns:a16="http://schemas.microsoft.com/office/drawing/2014/main" id="{F2FF0563-6E39-3543-4818-346EA7D52C84}"/>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6"/>
                <a:stretch>
                  <a:fillRect l="-2140" t="-24590" r="-5058"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B65B0C-D5C5-6385-6CC4-D36C2F3AF699}"/>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xmlns="">
          <p:sp>
            <p:nvSpPr>
              <p:cNvPr id="23" name="TextBox 22">
                <a:extLst>
                  <a:ext uri="{FF2B5EF4-FFF2-40B4-BE49-F238E27FC236}">
                    <a16:creationId xmlns:a16="http://schemas.microsoft.com/office/drawing/2014/main" id="{B7B65B0C-D5C5-6385-6CC4-D36C2F3AF699}"/>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7"/>
                <a:stretch>
                  <a:fillRect l="-1757" t="-24590" r="-3994" b="-4918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FC17E3B-AD47-451B-CE09-E6E3B2DD7F99}"/>
              </a:ext>
            </a:extLst>
          </p:cNvPr>
          <p:cNvSpPr txBox="1"/>
          <p:nvPr/>
        </p:nvSpPr>
        <p:spPr>
          <a:xfrm>
            <a:off x="186347" y="4490259"/>
            <a:ext cx="1954475" cy="461665"/>
          </a:xfrm>
          <a:prstGeom prst="rect">
            <a:avLst/>
          </a:prstGeom>
          <a:noFill/>
        </p:spPr>
        <p:txBody>
          <a:bodyPr wrap="square">
            <a:spAutoFit/>
          </a:bodyPr>
          <a:lstStyle/>
          <a:p>
            <a:r>
              <a:rPr lang="en-US" sz="2400" dirty="0"/>
              <a:t>Bites per day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AA94BE8-1DD3-A4CB-1F75-491616BE9D2E}"/>
                  </a:ext>
                </a:extLst>
              </p:cNvPr>
              <p:cNvSpPr txBox="1"/>
              <p:nvPr/>
            </p:nvSpPr>
            <p:spPr>
              <a:xfrm>
                <a:off x="2018139" y="4466005"/>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4AA94BE8-1DD3-A4CB-1F75-491616BE9D2E}"/>
                  </a:ext>
                </a:extLst>
              </p:cNvPr>
              <p:cNvSpPr txBox="1">
                <a:spLocks noRot="1" noChangeAspect="1" noMove="1" noResize="1" noEditPoints="1" noAdjustHandles="1" noChangeArrowheads="1" noChangeShapeType="1" noTextEdit="1"/>
              </p:cNvSpPr>
              <p:nvPr/>
            </p:nvSpPr>
            <p:spPr>
              <a:xfrm>
                <a:off x="2018139" y="4466005"/>
                <a:ext cx="486652" cy="461665"/>
              </a:xfrm>
              <a:prstGeom prst="rect">
                <a:avLst/>
              </a:prstGeom>
              <a:blipFill>
                <a:blip r:embed="rId8"/>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1FDD471-D24B-7CD7-AFEB-E3D748F26032}"/>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Tree>
    <p:extLst>
      <p:ext uri="{BB962C8B-B14F-4D97-AF65-F5344CB8AC3E}">
        <p14:creationId xmlns:p14="http://schemas.microsoft.com/office/powerpoint/2010/main" val="3520420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B8785-46C0-FBE8-56A2-1C1FE884E48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EE8696D-E8AC-AD19-DE1A-C6243FF311AB}"/>
              </a:ext>
            </a:extLst>
          </p:cNvPr>
          <p:cNvSpPr>
            <a:spLocks noGrp="1"/>
          </p:cNvSpPr>
          <p:nvPr>
            <p:ph sz="half" idx="1"/>
          </p:nvPr>
        </p:nvSpPr>
        <p:spPr/>
        <p:txBody>
          <a:bodyPr>
            <a:normAutofit/>
          </a:bodyPr>
          <a:lstStyle/>
          <a:p>
            <a:r>
              <a:rPr lang="en-US" sz="2400" dirty="0"/>
              <a:t>Over 25% of recent emerging* infectious diseases are zoonotic* mosquito-borne diseases</a:t>
            </a:r>
          </a:p>
          <a:p>
            <a:pPr lvl="1"/>
            <a:r>
              <a:rPr lang="en-US" sz="2000" dirty="0"/>
              <a:t>Ex: Zika, dengue, chikungunya, West Nile Virus, yellow fever, malaria(s)</a:t>
            </a:r>
          </a:p>
          <a:p>
            <a:pPr lvl="1"/>
            <a:endParaRPr lang="en-US" sz="2000" dirty="0"/>
          </a:p>
          <a:p>
            <a:endParaRPr lang="en-US" sz="2400" dirty="0"/>
          </a:p>
          <a:p>
            <a:endParaRPr lang="en-US" sz="2400" dirty="0"/>
          </a:p>
          <a:p>
            <a:endParaRPr lang="en-US" sz="2400" dirty="0"/>
          </a:p>
        </p:txBody>
      </p:sp>
      <p:sp>
        <p:nvSpPr>
          <p:cNvPr id="6" name="Title 5">
            <a:extLst>
              <a:ext uri="{FF2B5EF4-FFF2-40B4-BE49-F238E27FC236}">
                <a16:creationId xmlns:a16="http://schemas.microsoft.com/office/drawing/2014/main" id="{426DD132-B8B5-015B-B68D-69A129E8104E}"/>
              </a:ext>
            </a:extLst>
          </p:cNvPr>
          <p:cNvSpPr>
            <a:spLocks noGrp="1"/>
          </p:cNvSpPr>
          <p:nvPr>
            <p:ph type="title"/>
          </p:nvPr>
        </p:nvSpPr>
        <p:spPr/>
        <p:txBody>
          <a:bodyPr>
            <a:normAutofit/>
          </a:bodyPr>
          <a:lstStyle/>
          <a:p>
            <a:r>
              <a:rPr lang="en-US" sz="4400" dirty="0"/>
              <a:t>Mosquito-borne diseases are one of humanity’s </a:t>
            </a:r>
            <a:r>
              <a:rPr lang="en-US" sz="4400" b="1" dirty="0"/>
              <a:t>oldest</a:t>
            </a:r>
            <a:r>
              <a:rPr lang="en-US" sz="4400" dirty="0"/>
              <a:t> and </a:t>
            </a:r>
            <a:r>
              <a:rPr lang="en-US" sz="4400" b="1" u="sng" dirty="0"/>
              <a:t>newest</a:t>
            </a:r>
            <a:r>
              <a:rPr lang="en-US" sz="4400" dirty="0"/>
              <a:t> problems</a:t>
            </a:r>
            <a:endParaRPr lang="en-US" dirty="0"/>
          </a:p>
        </p:txBody>
      </p:sp>
      <p:grpSp>
        <p:nvGrpSpPr>
          <p:cNvPr id="13" name="Group 12">
            <a:extLst>
              <a:ext uri="{FF2B5EF4-FFF2-40B4-BE49-F238E27FC236}">
                <a16:creationId xmlns:a16="http://schemas.microsoft.com/office/drawing/2014/main" id="{EE219264-7CDE-6DED-B0C7-7FFC32C4CB68}"/>
              </a:ext>
            </a:extLst>
          </p:cNvPr>
          <p:cNvGrpSpPr/>
          <p:nvPr/>
        </p:nvGrpSpPr>
        <p:grpSpPr>
          <a:xfrm>
            <a:off x="6172202" y="1958855"/>
            <a:ext cx="2749827" cy="1953609"/>
            <a:chOff x="6202892" y="1732449"/>
            <a:chExt cx="4457701" cy="3166964"/>
          </a:xfrm>
        </p:grpSpPr>
        <p:pic>
          <p:nvPicPr>
            <p:cNvPr id="15" name="Picture 2">
              <a:extLst>
                <a:ext uri="{FF2B5EF4-FFF2-40B4-BE49-F238E27FC236}">
                  <a16:creationId xmlns:a16="http://schemas.microsoft.com/office/drawing/2014/main" id="{430CA008-DDCE-7840-E2D9-0C4BBAAD8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46230C3-B116-2898-8EA3-1A49AB161333}"/>
                </a:ext>
              </a:extLst>
            </p:cNvPr>
            <p:cNvSpPr txBox="1"/>
            <p:nvPr/>
          </p:nvSpPr>
          <p:spPr>
            <a:xfrm>
              <a:off x="6202892" y="4300695"/>
              <a:ext cx="4457701" cy="598718"/>
            </a:xfrm>
            <a:prstGeom prst="rect">
              <a:avLst/>
            </a:prstGeom>
            <a:noFill/>
          </p:spPr>
          <p:txBody>
            <a:bodyPr wrap="square" rtlCol="0">
              <a:spAutoFit/>
            </a:bodyPr>
            <a:lstStyle/>
            <a:p>
              <a:r>
                <a:rPr lang="en-US" i="1" dirty="0"/>
                <a:t>Aedes aegypti </a:t>
              </a:r>
              <a:r>
                <a:rPr lang="en-US" sz="1400" dirty="0"/>
                <a:t>(CDC.gov)</a:t>
              </a:r>
              <a:endParaRPr lang="en-US" sz="1400" i="1" dirty="0"/>
            </a:p>
          </p:txBody>
        </p:sp>
      </p:grpSp>
      <p:grpSp>
        <p:nvGrpSpPr>
          <p:cNvPr id="17" name="Group 16">
            <a:extLst>
              <a:ext uri="{FF2B5EF4-FFF2-40B4-BE49-F238E27FC236}">
                <a16:creationId xmlns:a16="http://schemas.microsoft.com/office/drawing/2014/main" id="{3B1D2F56-D4B5-C995-6EEC-BE0FB1DCDAFF}"/>
              </a:ext>
            </a:extLst>
          </p:cNvPr>
          <p:cNvGrpSpPr/>
          <p:nvPr/>
        </p:nvGrpSpPr>
        <p:grpSpPr>
          <a:xfrm>
            <a:off x="9082089" y="4547208"/>
            <a:ext cx="2820384" cy="2234534"/>
            <a:chOff x="2767012" y="1223963"/>
            <a:chExt cx="6657976" cy="5274981"/>
          </a:xfrm>
        </p:grpSpPr>
        <p:pic>
          <p:nvPicPr>
            <p:cNvPr id="18" name="Picture 4">
              <a:extLst>
                <a:ext uri="{FF2B5EF4-FFF2-40B4-BE49-F238E27FC236}">
                  <a16:creationId xmlns:a16="http://schemas.microsoft.com/office/drawing/2014/main" id="{A07A971C-7821-1988-7A94-9E005B7F3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CD3BDC2-6865-1B5E-7069-FA41FBE2F565}"/>
                </a:ext>
              </a:extLst>
            </p:cNvPr>
            <p:cNvSpPr txBox="1"/>
            <p:nvPr/>
          </p:nvSpPr>
          <p:spPr>
            <a:xfrm>
              <a:off x="2767012" y="5627076"/>
              <a:ext cx="6657976" cy="871868"/>
            </a:xfrm>
            <a:prstGeom prst="rect">
              <a:avLst/>
            </a:prstGeom>
            <a:noFill/>
          </p:spPr>
          <p:txBody>
            <a:bodyPr wrap="square" rtlCol="0">
              <a:spAutoFit/>
            </a:bodyPr>
            <a:lstStyle/>
            <a:p>
              <a:r>
                <a:rPr lang="en-US" i="1" dirty="0"/>
                <a:t>Aedes albopictus</a:t>
              </a:r>
              <a:r>
                <a:rPr lang="en-US" dirty="0"/>
                <a:t> </a:t>
              </a:r>
              <a:r>
                <a:rPr lang="en-US" sz="1400" dirty="0"/>
                <a:t>(CDC.gov)</a:t>
              </a:r>
              <a:endParaRPr lang="en-US" sz="1400" i="1" dirty="0"/>
            </a:p>
          </p:txBody>
        </p:sp>
      </p:grpSp>
      <p:grpSp>
        <p:nvGrpSpPr>
          <p:cNvPr id="20" name="Group 19">
            <a:extLst>
              <a:ext uri="{FF2B5EF4-FFF2-40B4-BE49-F238E27FC236}">
                <a16:creationId xmlns:a16="http://schemas.microsoft.com/office/drawing/2014/main" id="{40BB4CAD-31DD-1FD0-0BB5-5B31A0400AAA}"/>
              </a:ext>
            </a:extLst>
          </p:cNvPr>
          <p:cNvGrpSpPr/>
          <p:nvPr/>
        </p:nvGrpSpPr>
        <p:grpSpPr>
          <a:xfrm>
            <a:off x="6429779" y="4142157"/>
            <a:ext cx="2090265" cy="2558166"/>
            <a:chOff x="4229047" y="1120873"/>
            <a:chExt cx="4345912" cy="5318734"/>
          </a:xfrm>
        </p:grpSpPr>
        <p:pic>
          <p:nvPicPr>
            <p:cNvPr id="21" name="Picture 8">
              <a:extLst>
                <a:ext uri="{FF2B5EF4-FFF2-40B4-BE49-F238E27FC236}">
                  <a16:creationId xmlns:a16="http://schemas.microsoft.com/office/drawing/2014/main" id="{F67A5169-CE71-9C7D-D9E6-8C5DF7B50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7D3BC93-506C-FFEB-3998-D71D7B65D5C5}"/>
                </a:ext>
              </a:extLst>
            </p:cNvPr>
            <p:cNvSpPr txBox="1"/>
            <p:nvPr/>
          </p:nvSpPr>
          <p:spPr>
            <a:xfrm>
              <a:off x="4229047" y="5466785"/>
              <a:ext cx="4345912" cy="972822"/>
            </a:xfrm>
            <a:prstGeom prst="rect">
              <a:avLst/>
            </a:prstGeom>
            <a:noFill/>
          </p:spPr>
          <p:txBody>
            <a:bodyPr wrap="square" rtlCol="0">
              <a:spAutoFit/>
            </a:bodyPr>
            <a:lstStyle/>
            <a:p>
              <a:r>
                <a:rPr lang="en-US" i="1" dirty="0"/>
                <a:t>Zika virus</a:t>
              </a:r>
              <a:r>
                <a:rPr lang="en-US" dirty="0"/>
                <a:t> virion</a:t>
              </a:r>
            </a:p>
            <a:p>
              <a:r>
                <a:rPr lang="en-US" sz="1400" dirty="0"/>
                <a:t>(Manuel Almagro Rivas)</a:t>
              </a:r>
              <a:endParaRPr lang="en-US" sz="1400" i="1" dirty="0"/>
            </a:p>
          </p:txBody>
        </p:sp>
      </p:grpSp>
      <p:grpSp>
        <p:nvGrpSpPr>
          <p:cNvPr id="23" name="Group 22">
            <a:extLst>
              <a:ext uri="{FF2B5EF4-FFF2-40B4-BE49-F238E27FC236}">
                <a16:creationId xmlns:a16="http://schemas.microsoft.com/office/drawing/2014/main" id="{BD912ADA-E851-1236-446A-0060881B4330}"/>
              </a:ext>
            </a:extLst>
          </p:cNvPr>
          <p:cNvGrpSpPr/>
          <p:nvPr/>
        </p:nvGrpSpPr>
        <p:grpSpPr>
          <a:xfrm>
            <a:off x="9689621" y="1637233"/>
            <a:ext cx="2205193" cy="2614112"/>
            <a:chOff x="6541476" y="1657978"/>
            <a:chExt cx="3818375" cy="4526433"/>
          </a:xfrm>
        </p:grpSpPr>
        <p:pic>
          <p:nvPicPr>
            <p:cNvPr id="24" name="Picture 6">
              <a:extLst>
                <a:ext uri="{FF2B5EF4-FFF2-40B4-BE49-F238E27FC236}">
                  <a16:creationId xmlns:a16="http://schemas.microsoft.com/office/drawing/2014/main" id="{B7AA96AF-AD49-ED0E-CEC8-3813A96316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E4FA5F5-F6B4-09D2-0B47-2677CC65C910}"/>
                </a:ext>
              </a:extLst>
            </p:cNvPr>
            <p:cNvSpPr txBox="1"/>
            <p:nvPr/>
          </p:nvSpPr>
          <p:spPr>
            <a:xfrm>
              <a:off x="6541476" y="5225143"/>
              <a:ext cx="3818375" cy="959268"/>
            </a:xfrm>
            <a:prstGeom prst="rect">
              <a:avLst/>
            </a:prstGeom>
            <a:noFill/>
          </p:spPr>
          <p:txBody>
            <a:bodyPr wrap="square" rtlCol="0">
              <a:spAutoFit/>
            </a:bodyPr>
            <a:lstStyle/>
            <a:p>
              <a:r>
                <a:rPr lang="en-US" i="1" dirty="0"/>
                <a:t>Dengue virus</a:t>
              </a:r>
              <a:r>
                <a:rPr lang="en-US" dirty="0"/>
                <a:t> virion</a:t>
              </a:r>
              <a:br>
                <a:rPr lang="en-US" dirty="0"/>
              </a:br>
              <a:r>
                <a:rPr lang="en-US" sz="1200" dirty="0"/>
                <a:t>(ScientificAnimations.com)</a:t>
              </a:r>
              <a:endParaRPr lang="en-US" i="1" dirty="0"/>
            </a:p>
          </p:txBody>
        </p:sp>
      </p:grpSp>
    </p:spTree>
    <p:extLst>
      <p:ext uri="{BB962C8B-B14F-4D97-AF65-F5344CB8AC3E}">
        <p14:creationId xmlns:p14="http://schemas.microsoft.com/office/powerpoint/2010/main" val="180011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6FDE-9274-12E7-6272-761FE3DEAA6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D1BC828-CEE5-3333-6512-9A9E0BC1D8D0}"/>
              </a:ext>
            </a:extLst>
          </p:cNvPr>
          <p:cNvSpPr txBox="1"/>
          <p:nvPr/>
        </p:nvSpPr>
        <p:spPr>
          <a:xfrm>
            <a:off x="3844615" y="3429000"/>
            <a:ext cx="4502771" cy="584775"/>
          </a:xfrm>
          <a:prstGeom prst="rect">
            <a:avLst/>
          </a:prstGeom>
          <a:noFill/>
        </p:spPr>
        <p:txBody>
          <a:bodyPr wrap="none" rtlCol="0">
            <a:spAutoFit/>
          </a:bodyPr>
          <a:lstStyle/>
          <a:p>
            <a:r>
              <a:rPr lang="en-US" sz="3200" dirty="0">
                <a:latin typeface="+mj-lt"/>
              </a:rPr>
              <a:t>Contact Balance Equation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C5EE0F-A642-14C2-45A4-0F6502FC72DF}"/>
                  </a:ext>
                </a:extLst>
              </p:cNvPr>
              <p:cNvSpPr txBox="1"/>
              <p:nvPr/>
            </p:nvSpPr>
            <p:spPr>
              <a:xfrm>
                <a:off x="2595592" y="4319427"/>
                <a:ext cx="6138332" cy="745845"/>
              </a:xfrm>
              <a:prstGeom prst="rect">
                <a:avLst/>
              </a:prstGeom>
              <a:noFill/>
            </p:spPr>
            <p:txBody>
              <a:bodyPr wrap="square">
                <a:spAutoFit/>
              </a:bodyPr>
              <a:lstStyle/>
              <a:p>
                <a14:m>
                  <m:oMath xmlns:m="http://schemas.openxmlformats.org/officeDocument/2006/math">
                    <m:f>
                      <m:fPr>
                        <m:ctrlPr>
                          <a:rPr lang="en-US" sz="2400" i="1">
                            <a:latin typeface="Cambria Math" panose="02040503050406030204" pitchFamily="18" charset="0"/>
                          </a:rPr>
                        </m:ctrlPr>
                      </m:fPr>
                      <m:num>
                        <m:r>
                          <m:rPr>
                            <m:nor/>
                          </m:rPr>
                          <a:rPr lang="en-US" sz="2400">
                            <a:latin typeface="Cambria Math" panose="02040503050406030204" pitchFamily="18" charset="0"/>
                          </a:rPr>
                          <m:t>Bites</m:t>
                        </m:r>
                      </m:num>
                      <m:den>
                        <m:r>
                          <m:rPr>
                            <m:nor/>
                          </m:rPr>
                          <a:rPr lang="en-US" sz="2400" b="1" i="0" smtClean="0">
                            <a:latin typeface="Cambria Math" panose="02040503050406030204" pitchFamily="18" charset="0"/>
                          </a:rPr>
                          <m:t>Host</m:t>
                        </m:r>
                        <m:r>
                          <m:rPr>
                            <m:nor/>
                          </m:rPr>
                          <a:rPr lang="en-US" sz="2400" b="1" i="0"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r>
                          <m:rPr>
                            <m:nor/>
                          </m:rPr>
                          <a:rPr lang="en-US" sz="2400">
                            <a:latin typeface="Cambria Math" panose="02040503050406030204" pitchFamily="18" charset="0"/>
                          </a:rPr>
                          <m:t>day</m:t>
                        </m:r>
                      </m:den>
                    </m:f>
                    <m:r>
                      <a:rPr lang="en-US" sz="2400" i="1">
                        <a:latin typeface="Cambria Math" panose="02040503050406030204" pitchFamily="18" charset="0"/>
                      </a:rPr>
                      <m:t>×</m:t>
                    </m:r>
                    <m:r>
                      <m:rPr>
                        <m:nor/>
                      </m:rPr>
                      <a:rPr lang="en-US" sz="2400" b="1" i="0" smtClean="0">
                        <a:latin typeface="Cambria Math" panose="02040503050406030204" pitchFamily="18" charset="0"/>
                      </a:rPr>
                      <m:t>Host</m:t>
                    </m:r>
                    <m:r>
                      <m:rPr>
                        <m:nor/>
                      </m:rPr>
                      <a:rPr lang="en-US" sz="2400" b="0" i="0" smtClean="0">
                        <a:latin typeface="Cambria Math" panose="02040503050406030204" pitchFamily="18" charset="0"/>
                      </a:rPr>
                      <m:t> </m:t>
                    </m:r>
                    <m:r>
                      <m:rPr>
                        <m:nor/>
                      </m:rPr>
                      <a:rPr lang="en-US" sz="2400">
                        <a:latin typeface="Cambria Math" panose="02040503050406030204" pitchFamily="18" charset="0"/>
                      </a:rPr>
                      <m:t>population</m:t>
                    </m:r>
                  </m:oMath>
                </a14:m>
                <a:r>
                  <a:rPr lang="en-US" sz="2400" dirty="0"/>
                  <a:t> </a:t>
                </a:r>
              </a:p>
            </p:txBody>
          </p:sp>
        </mc:Choice>
        <mc:Fallback xmlns="">
          <p:sp>
            <p:nvSpPr>
              <p:cNvPr id="11" name="TextBox 10">
                <a:extLst>
                  <a:ext uri="{FF2B5EF4-FFF2-40B4-BE49-F238E27FC236}">
                    <a16:creationId xmlns:a16="http://schemas.microsoft.com/office/drawing/2014/main" id="{65C5EE0F-A642-14C2-45A4-0F6502FC72DF}"/>
                  </a:ext>
                </a:extLst>
              </p:cNvPr>
              <p:cNvSpPr txBox="1">
                <a:spLocks noRot="1" noChangeAspect="1" noMove="1" noResize="1" noEditPoints="1" noAdjustHandles="1" noChangeArrowheads="1" noChangeShapeType="1" noTextEdit="1"/>
              </p:cNvSpPr>
              <p:nvPr/>
            </p:nvSpPr>
            <p:spPr>
              <a:xfrm>
                <a:off x="2595592" y="4319427"/>
                <a:ext cx="6138332" cy="74584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D647E0-863A-CE95-9A72-77B9FE59C5FE}"/>
                  </a:ext>
                </a:extLst>
              </p:cNvPr>
              <p:cNvSpPr txBox="1"/>
              <p:nvPr/>
            </p:nvSpPr>
            <p:spPr>
              <a:xfrm>
                <a:off x="2595592" y="5074249"/>
                <a:ext cx="5319918" cy="7548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m:rPr>
                              <m:nor/>
                            </m:rPr>
                            <a:rPr lang="en-US" sz="2400" b="0" i="0" smtClean="0">
                              <a:latin typeface="Cambria Math" panose="02040503050406030204" pitchFamily="18" charset="0"/>
                            </a:rPr>
                            <m:t>Bites</m:t>
                          </m:r>
                        </m:num>
                        <m:den>
                          <m:r>
                            <m:rPr>
                              <m:nor/>
                            </m:rPr>
                            <a:rPr lang="en-US" sz="2400" b="1" i="0" smtClean="0">
                              <a:latin typeface="Cambria Math" panose="02040503050406030204" pitchFamily="18" charset="0"/>
                            </a:rPr>
                            <m:t>Mosquito</m:t>
                          </m:r>
                          <m:r>
                            <m:rPr>
                              <m:nor/>
                            </m:rPr>
                            <a:rPr lang="en-US" sz="2400" b="1" i="0" smtClean="0">
                              <a:latin typeface="Cambria Math" panose="02040503050406030204" pitchFamily="18" charset="0"/>
                            </a:rPr>
                            <m:t> </m:t>
                          </m:r>
                          <m:r>
                            <a:rPr lang="en-US" sz="2400" b="0" i="1" smtClean="0">
                              <a:latin typeface="Cambria Math" panose="02040503050406030204" pitchFamily="18" charset="0"/>
                            </a:rPr>
                            <m:t>× </m:t>
                          </m:r>
                          <m:r>
                            <m:rPr>
                              <m:nor/>
                            </m:rPr>
                            <a:rPr lang="en-US" sz="2400" b="0" i="0" smtClean="0">
                              <a:latin typeface="Cambria Math" panose="02040503050406030204" pitchFamily="18" charset="0"/>
                            </a:rPr>
                            <m:t>day</m:t>
                          </m:r>
                        </m:den>
                      </m:f>
                      <m:r>
                        <a:rPr lang="en-US" sz="2400" b="0" i="1" smtClean="0">
                          <a:latin typeface="Cambria Math" panose="02040503050406030204" pitchFamily="18" charset="0"/>
                        </a:rPr>
                        <m:t>×</m:t>
                      </m:r>
                      <m:r>
                        <m:rPr>
                          <m:nor/>
                        </m:rPr>
                        <a:rPr lang="en-US" sz="2400" b="1" i="0" smtClean="0">
                          <a:latin typeface="Cambria Math" panose="02040503050406030204" pitchFamily="18" charset="0"/>
                        </a:rPr>
                        <m:t>Mosquito</m:t>
                      </m:r>
                      <m:r>
                        <m:rPr>
                          <m:nor/>
                        </m:rPr>
                        <a:rPr lang="en-US" sz="2400" b="0" i="0" smtClean="0">
                          <a:latin typeface="Cambria Math" panose="02040503050406030204" pitchFamily="18" charset="0"/>
                        </a:rPr>
                        <m:t> </m:t>
                      </m:r>
                      <m:r>
                        <m:rPr>
                          <m:nor/>
                        </m:rPr>
                        <a:rPr lang="en-US" sz="2400" b="0" i="0" smtClean="0">
                          <a:latin typeface="Cambria Math" panose="02040503050406030204" pitchFamily="18" charset="0"/>
                        </a:rPr>
                        <m:t>population</m:t>
                      </m:r>
                    </m:oMath>
                  </m:oMathPara>
                </a14:m>
                <a:endParaRPr lang="en-US" sz="2400" dirty="0"/>
              </a:p>
            </p:txBody>
          </p:sp>
        </mc:Choice>
        <mc:Fallback xmlns="">
          <p:sp>
            <p:nvSpPr>
              <p:cNvPr id="5" name="TextBox 4">
                <a:extLst>
                  <a:ext uri="{FF2B5EF4-FFF2-40B4-BE49-F238E27FC236}">
                    <a16:creationId xmlns:a16="http://schemas.microsoft.com/office/drawing/2014/main" id="{F1D647E0-863A-CE95-9A72-77B9FE59C5FE}"/>
                  </a:ext>
                </a:extLst>
              </p:cNvPr>
              <p:cNvSpPr txBox="1">
                <a:spLocks noRot="1" noChangeAspect="1" noMove="1" noResize="1" noEditPoints="1" noAdjustHandles="1" noChangeArrowheads="1" noChangeShapeType="1" noTextEdit="1"/>
              </p:cNvSpPr>
              <p:nvPr/>
            </p:nvSpPr>
            <p:spPr>
              <a:xfrm>
                <a:off x="2595592" y="5074249"/>
                <a:ext cx="5319918" cy="754822"/>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C8189B1-80E1-97D3-1FB2-47F1F7F9E7D7}"/>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A3091BAF-3884-1797-B3E8-06988E698881}"/>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9A7C0DA1-910B-5D93-AF3B-185E8919AB3E}"/>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605E5237-0686-EC2A-2DEE-3F7FCAF5A208}"/>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25E0674-5120-BBD1-ABEB-5A3FCE244985}"/>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0B7246D4-21EB-E7E0-A87A-9C4158448D9C}"/>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5FDADCD-A578-5AA5-23A8-49C5CF219F55}"/>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0" name="TextBox 19">
                <a:extLst>
                  <a:ext uri="{FF2B5EF4-FFF2-40B4-BE49-F238E27FC236}">
                    <a16:creationId xmlns:a16="http://schemas.microsoft.com/office/drawing/2014/main" id="{F5FDADCD-A578-5AA5-23A8-49C5CF219F55}"/>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62790C1-DBEB-9196-0900-66C0933B0FBB}"/>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21" name="TextBox 20">
                <a:extLst>
                  <a:ext uri="{FF2B5EF4-FFF2-40B4-BE49-F238E27FC236}">
                    <a16:creationId xmlns:a16="http://schemas.microsoft.com/office/drawing/2014/main" id="{562790C1-DBEB-9196-0900-66C0933B0FBB}"/>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2055A0-C328-94AD-6891-CA6E8749F0BD}"/>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xmlns="">
          <p:sp>
            <p:nvSpPr>
              <p:cNvPr id="22" name="TextBox 21">
                <a:extLst>
                  <a:ext uri="{FF2B5EF4-FFF2-40B4-BE49-F238E27FC236}">
                    <a16:creationId xmlns:a16="http://schemas.microsoft.com/office/drawing/2014/main" id="{C92055A0-C328-94AD-6891-CA6E8749F0BD}"/>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7"/>
                <a:stretch>
                  <a:fillRect l="-2140" t="-24590" r="-5058"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32F76F6-4DB6-ED56-7003-D90AD3178214}"/>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xmlns="">
          <p:sp>
            <p:nvSpPr>
              <p:cNvPr id="23" name="TextBox 22">
                <a:extLst>
                  <a:ext uri="{FF2B5EF4-FFF2-40B4-BE49-F238E27FC236}">
                    <a16:creationId xmlns:a16="http://schemas.microsoft.com/office/drawing/2014/main" id="{232F76F6-4DB6-ED56-7003-D90AD3178214}"/>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8"/>
                <a:stretch>
                  <a:fillRect l="-1757" t="-24590" r="-3994" b="-4918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006DDDA4-CEE0-51ED-A4F2-FAA9777783C4}"/>
              </a:ext>
            </a:extLst>
          </p:cNvPr>
          <p:cNvSpPr txBox="1"/>
          <p:nvPr/>
        </p:nvSpPr>
        <p:spPr>
          <a:xfrm>
            <a:off x="186347" y="4490259"/>
            <a:ext cx="1954475" cy="461665"/>
          </a:xfrm>
          <a:prstGeom prst="rect">
            <a:avLst/>
          </a:prstGeom>
          <a:noFill/>
        </p:spPr>
        <p:txBody>
          <a:bodyPr wrap="square">
            <a:spAutoFit/>
          </a:bodyPr>
          <a:lstStyle/>
          <a:p>
            <a:r>
              <a:rPr lang="en-US" sz="2400" dirty="0"/>
              <a:t>Bites per day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B280AB5-9C78-8E39-C9EB-B34CFFC5107C}"/>
                  </a:ext>
                </a:extLst>
              </p:cNvPr>
              <p:cNvSpPr txBox="1"/>
              <p:nvPr/>
            </p:nvSpPr>
            <p:spPr>
              <a:xfrm>
                <a:off x="2018139" y="4466005"/>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BB280AB5-9C78-8E39-C9EB-B34CFFC5107C}"/>
                  </a:ext>
                </a:extLst>
              </p:cNvPr>
              <p:cNvSpPr txBox="1">
                <a:spLocks noRot="1" noChangeAspect="1" noMove="1" noResize="1" noEditPoints="1" noAdjustHandles="1" noChangeArrowheads="1" noChangeShapeType="1" noTextEdit="1"/>
              </p:cNvSpPr>
              <p:nvPr/>
            </p:nvSpPr>
            <p:spPr>
              <a:xfrm>
                <a:off x="2018139" y="4466005"/>
                <a:ext cx="48665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EDE9134-AA33-AEFD-345D-200B2136F9F8}"/>
                  </a:ext>
                </a:extLst>
              </p:cNvPr>
              <p:cNvSpPr txBox="1"/>
              <p:nvPr/>
            </p:nvSpPr>
            <p:spPr>
              <a:xfrm>
                <a:off x="2018139" y="5216338"/>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29" name="TextBox 28">
                <a:extLst>
                  <a:ext uri="{FF2B5EF4-FFF2-40B4-BE49-F238E27FC236}">
                    <a16:creationId xmlns:a16="http://schemas.microsoft.com/office/drawing/2014/main" id="{CEDE9134-AA33-AEFD-345D-200B2136F9F8}"/>
                  </a:ext>
                </a:extLst>
              </p:cNvPr>
              <p:cNvSpPr txBox="1">
                <a:spLocks noRot="1" noChangeAspect="1" noMove="1" noResize="1" noEditPoints="1" noAdjustHandles="1" noChangeArrowheads="1" noChangeShapeType="1" noTextEdit="1"/>
              </p:cNvSpPr>
              <p:nvPr/>
            </p:nvSpPr>
            <p:spPr>
              <a:xfrm>
                <a:off x="2018139" y="5216338"/>
                <a:ext cx="486652" cy="461665"/>
              </a:xfrm>
              <a:prstGeom prst="rect">
                <a:avLst/>
              </a:prstGeom>
              <a:blipFill>
                <a:blip r:embed="rId9"/>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BDDE889-6A95-4137-6185-605AD1017264}"/>
              </a:ext>
            </a:extLst>
          </p:cNvPr>
          <p:cNvSpPr txBox="1"/>
          <p:nvPr/>
        </p:nvSpPr>
        <p:spPr>
          <a:xfrm>
            <a:off x="186347" y="5216338"/>
            <a:ext cx="1954475" cy="461665"/>
          </a:xfrm>
          <a:prstGeom prst="rect">
            <a:avLst/>
          </a:prstGeom>
          <a:noFill/>
        </p:spPr>
        <p:txBody>
          <a:bodyPr wrap="square">
            <a:spAutoFit/>
          </a:bodyPr>
          <a:lstStyle/>
          <a:p>
            <a:r>
              <a:rPr lang="en-US" sz="2400" dirty="0"/>
              <a:t>Bites per day</a:t>
            </a:r>
          </a:p>
        </p:txBody>
      </p:sp>
      <p:sp>
        <p:nvSpPr>
          <p:cNvPr id="2" name="TextBox 1">
            <a:extLst>
              <a:ext uri="{FF2B5EF4-FFF2-40B4-BE49-F238E27FC236}">
                <a16:creationId xmlns:a16="http://schemas.microsoft.com/office/drawing/2014/main" id="{033F44C1-5918-EE89-0689-28A28B06F6BC}"/>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Tree>
    <p:extLst>
      <p:ext uri="{BB962C8B-B14F-4D97-AF65-F5344CB8AC3E}">
        <p14:creationId xmlns:p14="http://schemas.microsoft.com/office/powerpoint/2010/main" val="95847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33027-D0B2-8D4E-EEB8-087124A4FC2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09BAD7-1590-F8FE-5988-C953068CFB7C}"/>
                  </a:ext>
                </a:extLst>
              </p:cNvPr>
              <p:cNvSpPr txBox="1"/>
              <p:nvPr/>
            </p:nvSpPr>
            <p:spPr>
              <a:xfrm>
                <a:off x="2582733" y="4512171"/>
                <a:ext cx="8366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oMath>
                  </m:oMathPara>
                </a14:m>
                <a:endParaRPr lang="en-US" sz="2400" dirty="0"/>
              </a:p>
            </p:txBody>
          </p:sp>
        </mc:Choice>
        <mc:Fallback xmlns="">
          <p:sp>
            <p:nvSpPr>
              <p:cNvPr id="11" name="TextBox 10">
                <a:extLst>
                  <a:ext uri="{FF2B5EF4-FFF2-40B4-BE49-F238E27FC236}">
                    <a16:creationId xmlns:a16="http://schemas.microsoft.com/office/drawing/2014/main" id="{DF09BAD7-1590-F8FE-5988-C953068CFB7C}"/>
                  </a:ext>
                </a:extLst>
              </p:cNvPr>
              <p:cNvSpPr txBox="1">
                <a:spLocks noRot="1" noChangeAspect="1" noMove="1" noResize="1" noEditPoints="1" noAdjustHandles="1" noChangeArrowheads="1" noChangeShapeType="1" noTextEdit="1"/>
              </p:cNvSpPr>
              <p:nvPr/>
            </p:nvSpPr>
            <p:spPr>
              <a:xfrm>
                <a:off x="2582733" y="4512171"/>
                <a:ext cx="836658" cy="461665"/>
              </a:xfrm>
              <a:prstGeom prst="rect">
                <a:avLst/>
              </a:prstGeom>
              <a:blipFill>
                <a:blip r:embed="rId3"/>
                <a:stretch>
                  <a:fillRect l="-219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749417-BA5B-17E8-C22C-08865A29E185}"/>
                  </a:ext>
                </a:extLst>
              </p:cNvPr>
              <p:cNvSpPr txBox="1"/>
              <p:nvPr/>
            </p:nvSpPr>
            <p:spPr>
              <a:xfrm>
                <a:off x="2582733" y="5216337"/>
                <a:ext cx="7101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oMath>
                  </m:oMathPara>
                </a14:m>
                <a:endParaRPr lang="en-US" sz="2400" dirty="0"/>
              </a:p>
            </p:txBody>
          </p:sp>
        </mc:Choice>
        <mc:Fallback xmlns="">
          <p:sp>
            <p:nvSpPr>
              <p:cNvPr id="5" name="TextBox 4">
                <a:extLst>
                  <a:ext uri="{FF2B5EF4-FFF2-40B4-BE49-F238E27FC236}">
                    <a16:creationId xmlns:a16="http://schemas.microsoft.com/office/drawing/2014/main" id="{D1749417-BA5B-17E8-C22C-08865A29E185}"/>
                  </a:ext>
                </a:extLst>
              </p:cNvPr>
              <p:cNvSpPr txBox="1">
                <a:spLocks noRot="1" noChangeAspect="1" noMove="1" noResize="1" noEditPoints="1" noAdjustHandles="1" noChangeArrowheads="1" noChangeShapeType="1" noTextEdit="1"/>
              </p:cNvSpPr>
              <p:nvPr/>
            </p:nvSpPr>
            <p:spPr>
              <a:xfrm>
                <a:off x="2582733" y="5216337"/>
                <a:ext cx="710194" cy="369332"/>
              </a:xfrm>
              <a:prstGeom prst="rect">
                <a:avLst/>
              </a:prstGeom>
              <a:blipFill>
                <a:blip r:embed="rId4"/>
                <a:stretch>
                  <a:fillRect l="-10345" r="-1724" b="-833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00D67F5-8B74-2CB2-30C1-EDB2404B78AD}"/>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EDD9FA04-1B68-F3AE-89B8-272B8B0E04F7}"/>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69B3F9EB-F002-DB3B-BB47-A529AF4BB25F}"/>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3EA0C5-B4D3-604A-8544-944998A39456}"/>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5C7E997-41C6-802E-0F27-7840A252BDAE}"/>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6623C6B1-70C8-8259-6EF3-B34432CC0EA3}"/>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725EB7C-AA15-8EFE-4313-7251ADD823F3}"/>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0" name="TextBox 19">
                <a:extLst>
                  <a:ext uri="{FF2B5EF4-FFF2-40B4-BE49-F238E27FC236}">
                    <a16:creationId xmlns:a16="http://schemas.microsoft.com/office/drawing/2014/main" id="{5725EB7C-AA15-8EFE-4313-7251ADD823F3}"/>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7175B5-5F5C-F16C-8250-B25C02D6148B}"/>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21" name="TextBox 20">
                <a:extLst>
                  <a:ext uri="{FF2B5EF4-FFF2-40B4-BE49-F238E27FC236}">
                    <a16:creationId xmlns:a16="http://schemas.microsoft.com/office/drawing/2014/main" id="{8B7175B5-5F5C-F16C-8250-B25C02D6148B}"/>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D1529B-A3D1-ABA6-8B41-5FA192128031}"/>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xmlns="">
          <p:sp>
            <p:nvSpPr>
              <p:cNvPr id="22" name="TextBox 21">
                <a:extLst>
                  <a:ext uri="{FF2B5EF4-FFF2-40B4-BE49-F238E27FC236}">
                    <a16:creationId xmlns:a16="http://schemas.microsoft.com/office/drawing/2014/main" id="{75D1529B-A3D1-ABA6-8B41-5FA192128031}"/>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7"/>
                <a:stretch>
                  <a:fillRect l="-2140" t="-24590" r="-5058"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0DE3663-0C22-564C-B096-E9AAA523E3EF}"/>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xmlns="">
          <p:sp>
            <p:nvSpPr>
              <p:cNvPr id="23" name="TextBox 22">
                <a:extLst>
                  <a:ext uri="{FF2B5EF4-FFF2-40B4-BE49-F238E27FC236}">
                    <a16:creationId xmlns:a16="http://schemas.microsoft.com/office/drawing/2014/main" id="{B0DE3663-0C22-564C-B096-E9AAA523E3EF}"/>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8"/>
                <a:stretch>
                  <a:fillRect l="-1757" t="-24590" r="-3994" b="-4918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E8559F2-418C-0998-E451-D6A6F37A392E}"/>
              </a:ext>
            </a:extLst>
          </p:cNvPr>
          <p:cNvSpPr txBox="1"/>
          <p:nvPr/>
        </p:nvSpPr>
        <p:spPr>
          <a:xfrm>
            <a:off x="186347" y="4490259"/>
            <a:ext cx="1954475" cy="461665"/>
          </a:xfrm>
          <a:prstGeom prst="rect">
            <a:avLst/>
          </a:prstGeom>
          <a:noFill/>
        </p:spPr>
        <p:txBody>
          <a:bodyPr wrap="square">
            <a:spAutoFit/>
          </a:bodyPr>
          <a:lstStyle/>
          <a:p>
            <a:r>
              <a:rPr lang="en-US" sz="2400" dirty="0"/>
              <a:t>Bites per day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CA34971-9537-8612-B244-3325C30EF733}"/>
                  </a:ext>
                </a:extLst>
              </p:cNvPr>
              <p:cNvSpPr txBox="1"/>
              <p:nvPr/>
            </p:nvSpPr>
            <p:spPr>
              <a:xfrm>
                <a:off x="2018139" y="4466005"/>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ECA34971-9537-8612-B244-3325C30EF733}"/>
                  </a:ext>
                </a:extLst>
              </p:cNvPr>
              <p:cNvSpPr txBox="1">
                <a:spLocks noRot="1" noChangeAspect="1" noMove="1" noResize="1" noEditPoints="1" noAdjustHandles="1" noChangeArrowheads="1" noChangeShapeType="1" noTextEdit="1"/>
              </p:cNvSpPr>
              <p:nvPr/>
            </p:nvSpPr>
            <p:spPr>
              <a:xfrm>
                <a:off x="2018139" y="4466005"/>
                <a:ext cx="48665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EFC7F0-4D34-9D05-8210-E80486B878F2}"/>
                  </a:ext>
                </a:extLst>
              </p:cNvPr>
              <p:cNvSpPr txBox="1"/>
              <p:nvPr/>
            </p:nvSpPr>
            <p:spPr>
              <a:xfrm>
                <a:off x="2018139" y="5216337"/>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29" name="TextBox 28">
                <a:extLst>
                  <a:ext uri="{FF2B5EF4-FFF2-40B4-BE49-F238E27FC236}">
                    <a16:creationId xmlns:a16="http://schemas.microsoft.com/office/drawing/2014/main" id="{4DEFC7F0-4D34-9D05-8210-E80486B878F2}"/>
                  </a:ext>
                </a:extLst>
              </p:cNvPr>
              <p:cNvSpPr txBox="1">
                <a:spLocks noRot="1" noChangeAspect="1" noMove="1" noResize="1" noEditPoints="1" noAdjustHandles="1" noChangeArrowheads="1" noChangeShapeType="1" noTextEdit="1"/>
              </p:cNvSpPr>
              <p:nvPr/>
            </p:nvSpPr>
            <p:spPr>
              <a:xfrm>
                <a:off x="2018139" y="5216337"/>
                <a:ext cx="486652" cy="461665"/>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849F1DB3-480D-9BDF-0579-3B36740A0FC6}"/>
              </a:ext>
            </a:extLst>
          </p:cNvPr>
          <p:cNvSpPr txBox="1"/>
          <p:nvPr/>
        </p:nvSpPr>
        <p:spPr>
          <a:xfrm>
            <a:off x="186347" y="5216338"/>
            <a:ext cx="1954475" cy="461665"/>
          </a:xfrm>
          <a:prstGeom prst="rect">
            <a:avLst/>
          </a:prstGeom>
          <a:noFill/>
        </p:spPr>
        <p:txBody>
          <a:bodyPr wrap="square">
            <a:spAutoFit/>
          </a:bodyPr>
          <a:lstStyle/>
          <a:p>
            <a:r>
              <a:rPr lang="en-US" sz="2400" dirty="0"/>
              <a:t>Bites per day</a:t>
            </a:r>
          </a:p>
        </p:txBody>
      </p:sp>
      <p:sp>
        <p:nvSpPr>
          <p:cNvPr id="3" name="TextBox 2">
            <a:extLst>
              <a:ext uri="{FF2B5EF4-FFF2-40B4-BE49-F238E27FC236}">
                <a16:creationId xmlns:a16="http://schemas.microsoft.com/office/drawing/2014/main" id="{19B4A4F2-FE3E-3331-4CE7-6BCFFC89D4E9}"/>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
        <p:nvSpPr>
          <p:cNvPr id="6" name="TextBox 5">
            <a:extLst>
              <a:ext uri="{FF2B5EF4-FFF2-40B4-BE49-F238E27FC236}">
                <a16:creationId xmlns:a16="http://schemas.microsoft.com/office/drawing/2014/main" id="{5DE78617-6414-B2D6-8044-5FF14BBB43D1}"/>
              </a:ext>
            </a:extLst>
          </p:cNvPr>
          <p:cNvSpPr txBox="1"/>
          <p:nvPr/>
        </p:nvSpPr>
        <p:spPr>
          <a:xfrm>
            <a:off x="3844615" y="3429000"/>
            <a:ext cx="4502771" cy="584775"/>
          </a:xfrm>
          <a:prstGeom prst="rect">
            <a:avLst/>
          </a:prstGeom>
          <a:noFill/>
        </p:spPr>
        <p:txBody>
          <a:bodyPr wrap="none" rtlCol="0">
            <a:spAutoFit/>
          </a:bodyPr>
          <a:lstStyle/>
          <a:p>
            <a:r>
              <a:rPr lang="en-US" sz="3200" dirty="0">
                <a:latin typeface="+mj-lt"/>
              </a:rPr>
              <a:t>Contact Balance Equation</a:t>
            </a:r>
          </a:p>
        </p:txBody>
      </p:sp>
    </p:spTree>
    <p:extLst>
      <p:ext uri="{BB962C8B-B14F-4D97-AF65-F5344CB8AC3E}">
        <p14:creationId xmlns:p14="http://schemas.microsoft.com/office/powerpoint/2010/main" val="360924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076C2-3C49-1D93-46B4-A54D7EFF7A69}"/>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CC17563-B220-60E1-75A1-51501645C04B}"/>
              </a:ext>
            </a:extLst>
          </p:cNvPr>
          <p:cNvSpPr txBox="1"/>
          <p:nvPr/>
        </p:nvSpPr>
        <p:spPr>
          <a:xfrm>
            <a:off x="72074" y="118533"/>
            <a:ext cx="2432717" cy="584775"/>
          </a:xfrm>
          <a:prstGeom prst="rect">
            <a:avLst/>
          </a:prstGeom>
          <a:noFill/>
        </p:spPr>
        <p:txBody>
          <a:bodyPr wrap="none" rtlCol="0">
            <a:spAutoFit/>
          </a:bodyPr>
          <a:lstStyle/>
          <a:p>
            <a:r>
              <a:rPr lang="en-US" sz="3200" dirty="0">
                <a:latin typeface="+mj-lt"/>
              </a:rPr>
              <a:t>Contact rates</a:t>
            </a:r>
          </a:p>
        </p:txBody>
      </p:sp>
      <p:sp>
        <p:nvSpPr>
          <p:cNvPr id="13" name="TextBox 12">
            <a:extLst>
              <a:ext uri="{FF2B5EF4-FFF2-40B4-BE49-F238E27FC236}">
                <a16:creationId xmlns:a16="http://schemas.microsoft.com/office/drawing/2014/main" id="{2C8ABF11-6CFC-892E-1BBD-8A8DFBC71C21}"/>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43824CEC-F083-C891-577E-B03D9F7123AF}"/>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F861B529-9676-ED37-D1DF-DB2FA446CE61}"/>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C78B0ABE-AA11-CE75-B409-5748EDBA8EED}"/>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60EB0DB4-0006-1C92-ABB1-B0100F52F255}"/>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92A819DE-F40F-107E-247F-850C33844CF0}"/>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F00AAE-D971-E6B7-B2D7-C7DEE99B38F7}"/>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0" name="TextBox 19">
                <a:extLst>
                  <a:ext uri="{FF2B5EF4-FFF2-40B4-BE49-F238E27FC236}">
                    <a16:creationId xmlns:a16="http://schemas.microsoft.com/office/drawing/2014/main" id="{D6F00AAE-D971-E6B7-B2D7-C7DEE99B38F7}"/>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617916C-2819-AFD7-40B1-B126DE8506E9}"/>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21" name="TextBox 20">
                <a:extLst>
                  <a:ext uri="{FF2B5EF4-FFF2-40B4-BE49-F238E27FC236}">
                    <a16:creationId xmlns:a16="http://schemas.microsoft.com/office/drawing/2014/main" id="{B617916C-2819-AFD7-40B1-B126DE8506E9}"/>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AD4DDFA-4D56-0EC1-54D3-7B09C223BA05}"/>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xmlns="">
          <p:sp>
            <p:nvSpPr>
              <p:cNvPr id="22" name="TextBox 21">
                <a:extLst>
                  <a:ext uri="{FF2B5EF4-FFF2-40B4-BE49-F238E27FC236}">
                    <a16:creationId xmlns:a16="http://schemas.microsoft.com/office/drawing/2014/main" id="{EAD4DDFA-4D56-0EC1-54D3-7B09C223BA05}"/>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5"/>
                <a:stretch>
                  <a:fillRect l="-2140" t="-24590" r="-5058"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5910EF5-72BE-387B-ABFF-9E9C6F0F727D}"/>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xmlns="">
          <p:sp>
            <p:nvSpPr>
              <p:cNvPr id="23" name="TextBox 22">
                <a:extLst>
                  <a:ext uri="{FF2B5EF4-FFF2-40B4-BE49-F238E27FC236}">
                    <a16:creationId xmlns:a16="http://schemas.microsoft.com/office/drawing/2014/main" id="{B5910EF5-72BE-387B-ABFF-9E9C6F0F727D}"/>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6"/>
                <a:stretch>
                  <a:fillRect l="-1757" t="-24590" r="-3994"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A1D324-C591-724F-CF4E-E54B035A02E8}"/>
                  </a:ext>
                </a:extLst>
              </p:cNvPr>
              <p:cNvSpPr txBox="1"/>
              <p:nvPr/>
            </p:nvSpPr>
            <p:spPr>
              <a:xfrm>
                <a:off x="5147571" y="4305593"/>
                <a:ext cx="8366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oMath>
                  </m:oMathPara>
                </a14:m>
                <a:endParaRPr lang="en-US" sz="2400" dirty="0"/>
              </a:p>
            </p:txBody>
          </p:sp>
        </mc:Choice>
        <mc:Fallback xmlns="">
          <p:sp>
            <p:nvSpPr>
              <p:cNvPr id="7" name="TextBox 6">
                <a:extLst>
                  <a:ext uri="{FF2B5EF4-FFF2-40B4-BE49-F238E27FC236}">
                    <a16:creationId xmlns:a16="http://schemas.microsoft.com/office/drawing/2014/main" id="{BFA1D324-C591-724F-CF4E-E54B035A02E8}"/>
                  </a:ext>
                </a:extLst>
              </p:cNvPr>
              <p:cNvSpPr txBox="1">
                <a:spLocks noRot="1" noChangeAspect="1" noMove="1" noResize="1" noEditPoints="1" noAdjustHandles="1" noChangeArrowheads="1" noChangeShapeType="1" noTextEdit="1"/>
              </p:cNvSpPr>
              <p:nvPr/>
            </p:nvSpPr>
            <p:spPr>
              <a:xfrm>
                <a:off x="5147571" y="4305593"/>
                <a:ext cx="836658" cy="461665"/>
              </a:xfrm>
              <a:prstGeom prst="rect">
                <a:avLst/>
              </a:prstGeom>
              <a:blipFill>
                <a:blip r:embed="rId7"/>
                <a:stretch>
                  <a:fillRect l="-2174"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20578C1-E3F7-B083-1AA2-913330FB7AD1}"/>
                  </a:ext>
                </a:extLst>
              </p:cNvPr>
              <p:cNvSpPr txBox="1"/>
              <p:nvPr/>
            </p:nvSpPr>
            <p:spPr>
              <a:xfrm>
                <a:off x="6339326" y="4351759"/>
                <a:ext cx="7101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oMath>
                  </m:oMathPara>
                </a14:m>
                <a:endParaRPr lang="en-US" sz="2400" dirty="0"/>
              </a:p>
            </p:txBody>
          </p:sp>
        </mc:Choice>
        <mc:Fallback xmlns="">
          <p:sp>
            <p:nvSpPr>
              <p:cNvPr id="8" name="TextBox 7">
                <a:extLst>
                  <a:ext uri="{FF2B5EF4-FFF2-40B4-BE49-F238E27FC236}">
                    <a16:creationId xmlns:a16="http://schemas.microsoft.com/office/drawing/2014/main" id="{020578C1-E3F7-B083-1AA2-913330FB7AD1}"/>
                  </a:ext>
                </a:extLst>
              </p:cNvPr>
              <p:cNvSpPr txBox="1">
                <a:spLocks noRot="1" noChangeAspect="1" noMove="1" noResize="1" noEditPoints="1" noAdjustHandles="1" noChangeArrowheads="1" noChangeShapeType="1" noTextEdit="1"/>
              </p:cNvSpPr>
              <p:nvPr/>
            </p:nvSpPr>
            <p:spPr>
              <a:xfrm>
                <a:off x="6339326" y="4351759"/>
                <a:ext cx="710194" cy="369332"/>
              </a:xfrm>
              <a:prstGeom prst="rect">
                <a:avLst/>
              </a:prstGeom>
              <a:blipFill>
                <a:blip r:embed="rId8"/>
                <a:stretch>
                  <a:fillRect l="-10345" r="-1724"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531C02-BC01-F2D5-33A4-C708DB01488F}"/>
                  </a:ext>
                </a:extLst>
              </p:cNvPr>
              <p:cNvSpPr txBox="1"/>
              <p:nvPr/>
            </p:nvSpPr>
            <p:spPr>
              <a:xfrm>
                <a:off x="5852674" y="4305593"/>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E1531C02-BC01-F2D5-33A4-C708DB01488F}"/>
                  </a:ext>
                </a:extLst>
              </p:cNvPr>
              <p:cNvSpPr txBox="1">
                <a:spLocks noRot="1" noChangeAspect="1" noMove="1" noResize="1" noEditPoints="1" noAdjustHandles="1" noChangeArrowheads="1" noChangeShapeType="1" noTextEdit="1"/>
              </p:cNvSpPr>
              <p:nvPr/>
            </p:nvSpPr>
            <p:spPr>
              <a:xfrm>
                <a:off x="5852674" y="4305593"/>
                <a:ext cx="486652" cy="461665"/>
              </a:xfrm>
              <a:prstGeom prst="rect">
                <a:avLst/>
              </a:prstGeom>
              <a:blipFill>
                <a:blip r:embed="rId9"/>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146C4CD-E22D-61DE-2513-48E2FDA522D1}"/>
              </a:ext>
            </a:extLst>
          </p:cNvPr>
          <p:cNvSpPr txBox="1"/>
          <p:nvPr/>
        </p:nvSpPr>
        <p:spPr>
          <a:xfrm>
            <a:off x="3844615" y="3429000"/>
            <a:ext cx="4502771" cy="584775"/>
          </a:xfrm>
          <a:prstGeom prst="rect">
            <a:avLst/>
          </a:prstGeom>
          <a:noFill/>
        </p:spPr>
        <p:txBody>
          <a:bodyPr wrap="none" rtlCol="0">
            <a:spAutoFit/>
          </a:bodyPr>
          <a:lstStyle/>
          <a:p>
            <a:r>
              <a:rPr lang="en-US" sz="3200" dirty="0">
                <a:latin typeface="+mj-lt"/>
              </a:rPr>
              <a:t>Contact Balance Equation</a:t>
            </a:r>
          </a:p>
        </p:txBody>
      </p:sp>
    </p:spTree>
    <p:extLst>
      <p:ext uri="{BB962C8B-B14F-4D97-AF65-F5344CB8AC3E}">
        <p14:creationId xmlns:p14="http://schemas.microsoft.com/office/powerpoint/2010/main" val="418662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8765C-D9DA-62EF-6668-130AC45621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F9BBF1B-499C-069E-7D13-218535971349}"/>
                  </a:ext>
                </a:extLst>
              </p:cNvPr>
              <p:cNvSpPr txBox="1"/>
              <p:nvPr/>
            </p:nvSpPr>
            <p:spPr>
              <a:xfrm>
                <a:off x="5147571" y="4305593"/>
                <a:ext cx="8366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oMath>
                  </m:oMathPara>
                </a14:m>
                <a:endParaRPr lang="en-US" sz="2400" dirty="0"/>
              </a:p>
            </p:txBody>
          </p:sp>
        </mc:Choice>
        <mc:Fallback xmlns="">
          <p:sp>
            <p:nvSpPr>
              <p:cNvPr id="11" name="TextBox 10">
                <a:extLst>
                  <a:ext uri="{FF2B5EF4-FFF2-40B4-BE49-F238E27FC236}">
                    <a16:creationId xmlns:a16="http://schemas.microsoft.com/office/drawing/2014/main" id="{0F9BBF1B-499C-069E-7D13-218535971349}"/>
                  </a:ext>
                </a:extLst>
              </p:cNvPr>
              <p:cNvSpPr txBox="1">
                <a:spLocks noRot="1" noChangeAspect="1" noMove="1" noResize="1" noEditPoints="1" noAdjustHandles="1" noChangeArrowheads="1" noChangeShapeType="1" noTextEdit="1"/>
              </p:cNvSpPr>
              <p:nvPr/>
            </p:nvSpPr>
            <p:spPr>
              <a:xfrm>
                <a:off x="5147571" y="4305593"/>
                <a:ext cx="836658" cy="461665"/>
              </a:xfrm>
              <a:prstGeom prst="rect">
                <a:avLst/>
              </a:prstGeom>
              <a:blipFill>
                <a:blip r:embed="rId3"/>
                <a:stretch>
                  <a:fillRect l="-2174"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C47385C-20CE-6F83-C5BD-A291738858ED}"/>
                  </a:ext>
                </a:extLst>
              </p:cNvPr>
              <p:cNvSpPr txBox="1"/>
              <p:nvPr/>
            </p:nvSpPr>
            <p:spPr>
              <a:xfrm>
                <a:off x="6339326" y="4351759"/>
                <a:ext cx="7101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oMath>
                  </m:oMathPara>
                </a14:m>
                <a:endParaRPr lang="en-US" sz="2400" dirty="0"/>
              </a:p>
            </p:txBody>
          </p:sp>
        </mc:Choice>
        <mc:Fallback xmlns="">
          <p:sp>
            <p:nvSpPr>
              <p:cNvPr id="5" name="TextBox 4">
                <a:extLst>
                  <a:ext uri="{FF2B5EF4-FFF2-40B4-BE49-F238E27FC236}">
                    <a16:creationId xmlns:a16="http://schemas.microsoft.com/office/drawing/2014/main" id="{FC47385C-20CE-6F83-C5BD-A291738858ED}"/>
                  </a:ext>
                </a:extLst>
              </p:cNvPr>
              <p:cNvSpPr txBox="1">
                <a:spLocks noRot="1" noChangeAspect="1" noMove="1" noResize="1" noEditPoints="1" noAdjustHandles="1" noChangeArrowheads="1" noChangeShapeType="1" noTextEdit="1"/>
              </p:cNvSpPr>
              <p:nvPr/>
            </p:nvSpPr>
            <p:spPr>
              <a:xfrm>
                <a:off x="6339326" y="4351759"/>
                <a:ext cx="710194" cy="369332"/>
              </a:xfrm>
              <a:prstGeom prst="rect">
                <a:avLst/>
              </a:prstGeom>
              <a:blipFill>
                <a:blip r:embed="rId4"/>
                <a:stretch>
                  <a:fillRect l="-10345" r="-1724" b="-833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04AC164-25A2-AB47-9A08-A1A4649BF34F}"/>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AB60D089-787B-65C7-EF18-3C2336C8A041}"/>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1A6B5096-FD3A-7805-96A1-DE0EADCB98B0}"/>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86074AB-ED0A-D98C-7234-34BEBCF7D0A3}"/>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058D891B-5472-F245-336E-DA3FFCA93CB2}"/>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D10794F8-A246-CCD8-3F4D-3093BFB6D2EA}"/>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983A9A1-EDFE-1B89-B5E9-B880F51B5E56}"/>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0" name="TextBox 19">
                <a:extLst>
                  <a:ext uri="{FF2B5EF4-FFF2-40B4-BE49-F238E27FC236}">
                    <a16:creationId xmlns:a16="http://schemas.microsoft.com/office/drawing/2014/main" id="{4983A9A1-EDFE-1B89-B5E9-B880F51B5E56}"/>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9CEF405-53A1-E8FB-54D4-A7DD55F7C34D}"/>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21" name="TextBox 20">
                <a:extLst>
                  <a:ext uri="{FF2B5EF4-FFF2-40B4-BE49-F238E27FC236}">
                    <a16:creationId xmlns:a16="http://schemas.microsoft.com/office/drawing/2014/main" id="{09CEF405-53A1-E8FB-54D4-A7DD55F7C34D}"/>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913F90-5C82-9FB6-A7F8-78053765FFED}"/>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xmlns="">
          <p:sp>
            <p:nvSpPr>
              <p:cNvPr id="22" name="TextBox 21">
                <a:extLst>
                  <a:ext uri="{FF2B5EF4-FFF2-40B4-BE49-F238E27FC236}">
                    <a16:creationId xmlns:a16="http://schemas.microsoft.com/office/drawing/2014/main" id="{18913F90-5C82-9FB6-A7F8-78053765FFED}"/>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7"/>
                <a:stretch>
                  <a:fillRect l="-2140" t="-24590" r="-5058"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E77A96A-7F25-86F1-FE7E-8927DB3B1622}"/>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xmlns="">
          <p:sp>
            <p:nvSpPr>
              <p:cNvPr id="23" name="TextBox 22">
                <a:extLst>
                  <a:ext uri="{FF2B5EF4-FFF2-40B4-BE49-F238E27FC236}">
                    <a16:creationId xmlns:a16="http://schemas.microsoft.com/office/drawing/2014/main" id="{FE77A96A-7F25-86F1-FE7E-8927DB3B1622}"/>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8"/>
                <a:stretch>
                  <a:fillRect l="-1757" t="-24590" r="-3994"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F04A15-E5DB-A8F2-2C7E-7FC5AB509E77}"/>
                  </a:ext>
                </a:extLst>
              </p:cNvPr>
              <p:cNvSpPr txBox="1"/>
              <p:nvPr/>
            </p:nvSpPr>
            <p:spPr>
              <a:xfrm>
                <a:off x="5852674" y="4305593"/>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A1F04A15-E5DB-A8F2-2C7E-7FC5AB509E77}"/>
                  </a:ext>
                </a:extLst>
              </p:cNvPr>
              <p:cNvSpPr txBox="1">
                <a:spLocks noRot="1" noChangeAspect="1" noMove="1" noResize="1" noEditPoints="1" noAdjustHandles="1" noChangeArrowheads="1" noChangeShapeType="1" noTextEdit="1"/>
              </p:cNvSpPr>
              <p:nvPr/>
            </p:nvSpPr>
            <p:spPr>
              <a:xfrm>
                <a:off x="5852674" y="4305593"/>
                <a:ext cx="48665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BF7860-8A7D-8E3F-CB4D-4220B94CC86F}"/>
                  </a:ext>
                </a:extLst>
              </p:cNvPr>
              <p:cNvSpPr txBox="1"/>
              <p:nvPr/>
            </p:nvSpPr>
            <p:spPr>
              <a:xfrm>
                <a:off x="1130838" y="2921169"/>
                <a:ext cx="2921121"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 </m:t>
                    </m:r>
                  </m:oMath>
                </a14:m>
                <a:r>
                  <a:rPr lang="en-US" sz="2400" b="1" i="1" u="sng" dirty="0"/>
                  <a:t>Assumed constant</a:t>
                </a:r>
              </a:p>
            </p:txBody>
          </p:sp>
        </mc:Choice>
        <mc:Fallback xmlns="">
          <p:sp>
            <p:nvSpPr>
              <p:cNvPr id="2" name="TextBox 1">
                <a:extLst>
                  <a:ext uri="{FF2B5EF4-FFF2-40B4-BE49-F238E27FC236}">
                    <a16:creationId xmlns:a16="http://schemas.microsoft.com/office/drawing/2014/main" id="{1CBF7860-8A7D-8E3F-CB4D-4220B94CC86F}"/>
                  </a:ext>
                </a:extLst>
              </p:cNvPr>
              <p:cNvSpPr txBox="1">
                <a:spLocks noRot="1" noChangeAspect="1" noMove="1" noResize="1" noEditPoints="1" noAdjustHandles="1" noChangeArrowheads="1" noChangeShapeType="1" noTextEdit="1"/>
              </p:cNvSpPr>
              <p:nvPr/>
            </p:nvSpPr>
            <p:spPr>
              <a:xfrm>
                <a:off x="1130838" y="2921169"/>
                <a:ext cx="2921121" cy="369332"/>
              </a:xfrm>
              <a:prstGeom prst="rect">
                <a:avLst/>
              </a:prstGeom>
              <a:blipFill>
                <a:blip r:embed="rId10"/>
                <a:stretch>
                  <a:fillRect l="-2296" t="-24590" r="-5428" b="-4918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BE6F18A-721E-B4EE-F62B-38DD7F7CC72F}"/>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
        <p:nvSpPr>
          <p:cNvPr id="9" name="TextBox 8">
            <a:extLst>
              <a:ext uri="{FF2B5EF4-FFF2-40B4-BE49-F238E27FC236}">
                <a16:creationId xmlns:a16="http://schemas.microsoft.com/office/drawing/2014/main" id="{93E56F21-0B54-F9D7-DA90-B8AC3BEA7473}"/>
              </a:ext>
            </a:extLst>
          </p:cNvPr>
          <p:cNvSpPr txBox="1"/>
          <p:nvPr/>
        </p:nvSpPr>
        <p:spPr>
          <a:xfrm>
            <a:off x="3844615" y="3429000"/>
            <a:ext cx="4502771" cy="584775"/>
          </a:xfrm>
          <a:prstGeom prst="rect">
            <a:avLst/>
          </a:prstGeom>
          <a:noFill/>
        </p:spPr>
        <p:txBody>
          <a:bodyPr wrap="none" rtlCol="0">
            <a:spAutoFit/>
          </a:bodyPr>
          <a:lstStyle/>
          <a:p>
            <a:r>
              <a:rPr lang="en-US" sz="3200" dirty="0">
                <a:latin typeface="+mj-lt"/>
              </a:rPr>
              <a:t>Contact Balance Equation</a:t>
            </a:r>
          </a:p>
        </p:txBody>
      </p:sp>
    </p:spTree>
    <p:extLst>
      <p:ext uri="{BB962C8B-B14F-4D97-AF65-F5344CB8AC3E}">
        <p14:creationId xmlns:p14="http://schemas.microsoft.com/office/powerpoint/2010/main" val="20342581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0F3FC-438F-0B1C-4F73-271E319E1D4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E7CB7A9-BB34-9C52-0BCD-E609E8958F01}"/>
                  </a:ext>
                </a:extLst>
              </p:cNvPr>
              <p:cNvSpPr txBox="1"/>
              <p:nvPr/>
            </p:nvSpPr>
            <p:spPr>
              <a:xfrm>
                <a:off x="5147571" y="4305593"/>
                <a:ext cx="8366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oMath>
                  </m:oMathPara>
                </a14:m>
                <a:endParaRPr lang="en-US" sz="2400" dirty="0"/>
              </a:p>
            </p:txBody>
          </p:sp>
        </mc:Choice>
        <mc:Fallback xmlns="">
          <p:sp>
            <p:nvSpPr>
              <p:cNvPr id="11" name="TextBox 10">
                <a:extLst>
                  <a:ext uri="{FF2B5EF4-FFF2-40B4-BE49-F238E27FC236}">
                    <a16:creationId xmlns:a16="http://schemas.microsoft.com/office/drawing/2014/main" id="{1E7CB7A9-BB34-9C52-0BCD-E609E8958F01}"/>
                  </a:ext>
                </a:extLst>
              </p:cNvPr>
              <p:cNvSpPr txBox="1">
                <a:spLocks noRot="1" noChangeAspect="1" noMove="1" noResize="1" noEditPoints="1" noAdjustHandles="1" noChangeArrowheads="1" noChangeShapeType="1" noTextEdit="1"/>
              </p:cNvSpPr>
              <p:nvPr/>
            </p:nvSpPr>
            <p:spPr>
              <a:xfrm>
                <a:off x="5147571" y="4305593"/>
                <a:ext cx="836658" cy="461665"/>
              </a:xfrm>
              <a:prstGeom prst="rect">
                <a:avLst/>
              </a:prstGeom>
              <a:blipFill>
                <a:blip r:embed="rId3"/>
                <a:stretch>
                  <a:fillRect l="-2174"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F122008-34BA-C7D0-F841-54297512B347}"/>
                  </a:ext>
                </a:extLst>
              </p:cNvPr>
              <p:cNvSpPr txBox="1"/>
              <p:nvPr/>
            </p:nvSpPr>
            <p:spPr>
              <a:xfrm>
                <a:off x="6339326" y="4351759"/>
                <a:ext cx="7101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oMath>
                  </m:oMathPara>
                </a14:m>
                <a:endParaRPr lang="en-US" sz="2400" dirty="0"/>
              </a:p>
            </p:txBody>
          </p:sp>
        </mc:Choice>
        <mc:Fallback xmlns="">
          <p:sp>
            <p:nvSpPr>
              <p:cNvPr id="5" name="TextBox 4">
                <a:extLst>
                  <a:ext uri="{FF2B5EF4-FFF2-40B4-BE49-F238E27FC236}">
                    <a16:creationId xmlns:a16="http://schemas.microsoft.com/office/drawing/2014/main" id="{1F122008-34BA-C7D0-F841-54297512B347}"/>
                  </a:ext>
                </a:extLst>
              </p:cNvPr>
              <p:cNvSpPr txBox="1">
                <a:spLocks noRot="1" noChangeAspect="1" noMove="1" noResize="1" noEditPoints="1" noAdjustHandles="1" noChangeArrowheads="1" noChangeShapeType="1" noTextEdit="1"/>
              </p:cNvSpPr>
              <p:nvPr/>
            </p:nvSpPr>
            <p:spPr>
              <a:xfrm>
                <a:off x="6339326" y="4351759"/>
                <a:ext cx="710194" cy="369332"/>
              </a:xfrm>
              <a:prstGeom prst="rect">
                <a:avLst/>
              </a:prstGeom>
              <a:blipFill>
                <a:blip r:embed="rId4"/>
                <a:stretch>
                  <a:fillRect l="-10345" r="-1724" b="-833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858499E-B792-7C70-DBAE-8B66CA8FF8CD}"/>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CB6A8CA4-5A26-F8BF-7FE5-A8D26FE4C7F4}"/>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28946BF1-F405-5670-1158-B521E4C4F839}"/>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E477C051-83E8-A80A-E115-B9841D7D3A18}"/>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9FB92A2-66FB-88FF-9C6E-2C20ECE6E5FA}"/>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B225B50F-CADD-F3F2-B969-71D29E6EEA53}"/>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8EFEBA-6F1D-5EEC-01A6-07A076ED79CC}"/>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xmlns="">
          <p:sp>
            <p:nvSpPr>
              <p:cNvPr id="20" name="TextBox 19">
                <a:extLst>
                  <a:ext uri="{FF2B5EF4-FFF2-40B4-BE49-F238E27FC236}">
                    <a16:creationId xmlns:a16="http://schemas.microsoft.com/office/drawing/2014/main" id="{F18EFEBA-6F1D-5EEC-01A6-07A076ED79CC}"/>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F750E6-543B-5F54-9BE3-A34BDC8930C3}"/>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21" name="TextBox 20">
                <a:extLst>
                  <a:ext uri="{FF2B5EF4-FFF2-40B4-BE49-F238E27FC236}">
                    <a16:creationId xmlns:a16="http://schemas.microsoft.com/office/drawing/2014/main" id="{BFF750E6-543B-5F54-9BE3-A34BDC8930C3}"/>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3FAFC5-E24F-2B40-5F3A-505DE8EA730D}"/>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xmlns="">
          <p:sp>
            <p:nvSpPr>
              <p:cNvPr id="22" name="TextBox 21">
                <a:extLst>
                  <a:ext uri="{FF2B5EF4-FFF2-40B4-BE49-F238E27FC236}">
                    <a16:creationId xmlns:a16="http://schemas.microsoft.com/office/drawing/2014/main" id="{403FAFC5-E24F-2B40-5F3A-505DE8EA730D}"/>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7"/>
                <a:stretch>
                  <a:fillRect l="-2140" t="-24590" r="-5058"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5DBAF1C-6555-F4B0-24D3-15E9B8984398}"/>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xmlns="">
          <p:sp>
            <p:nvSpPr>
              <p:cNvPr id="23" name="TextBox 22">
                <a:extLst>
                  <a:ext uri="{FF2B5EF4-FFF2-40B4-BE49-F238E27FC236}">
                    <a16:creationId xmlns:a16="http://schemas.microsoft.com/office/drawing/2014/main" id="{35DBAF1C-6555-F4B0-24D3-15E9B8984398}"/>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8"/>
                <a:stretch>
                  <a:fillRect l="-1757" t="-24590" r="-3994"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81FA3B8-EDE2-30BF-5D30-D80E8DD5672C}"/>
                  </a:ext>
                </a:extLst>
              </p:cNvPr>
              <p:cNvSpPr txBox="1"/>
              <p:nvPr/>
            </p:nvSpPr>
            <p:spPr>
              <a:xfrm>
                <a:off x="5852674" y="4305593"/>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A81FA3B8-EDE2-30BF-5D30-D80E8DD5672C}"/>
                  </a:ext>
                </a:extLst>
              </p:cNvPr>
              <p:cNvSpPr txBox="1">
                <a:spLocks noRot="1" noChangeAspect="1" noMove="1" noResize="1" noEditPoints="1" noAdjustHandles="1" noChangeArrowheads="1" noChangeShapeType="1" noTextEdit="1"/>
              </p:cNvSpPr>
              <p:nvPr/>
            </p:nvSpPr>
            <p:spPr>
              <a:xfrm>
                <a:off x="5852674" y="4305593"/>
                <a:ext cx="48665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0253A2-F371-02EA-3979-8490E70F3224}"/>
                  </a:ext>
                </a:extLst>
              </p:cNvPr>
              <p:cNvSpPr txBox="1"/>
              <p:nvPr/>
            </p:nvSpPr>
            <p:spPr>
              <a:xfrm>
                <a:off x="1130838" y="2921169"/>
                <a:ext cx="2921121"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 </m:t>
                    </m:r>
                  </m:oMath>
                </a14:m>
                <a:r>
                  <a:rPr lang="en-US" sz="2400" b="1" i="1" u="sng" dirty="0"/>
                  <a:t>Assumed constant</a:t>
                </a:r>
              </a:p>
            </p:txBody>
          </p:sp>
        </mc:Choice>
        <mc:Fallback xmlns="">
          <p:sp>
            <p:nvSpPr>
              <p:cNvPr id="2" name="TextBox 1">
                <a:extLst>
                  <a:ext uri="{FF2B5EF4-FFF2-40B4-BE49-F238E27FC236}">
                    <a16:creationId xmlns:a16="http://schemas.microsoft.com/office/drawing/2014/main" id="{7C0253A2-F371-02EA-3979-8490E70F3224}"/>
                  </a:ext>
                </a:extLst>
              </p:cNvPr>
              <p:cNvSpPr txBox="1">
                <a:spLocks noRot="1" noChangeAspect="1" noMove="1" noResize="1" noEditPoints="1" noAdjustHandles="1" noChangeArrowheads="1" noChangeShapeType="1" noTextEdit="1"/>
              </p:cNvSpPr>
              <p:nvPr/>
            </p:nvSpPr>
            <p:spPr>
              <a:xfrm>
                <a:off x="1130838" y="2921169"/>
                <a:ext cx="2921121" cy="369332"/>
              </a:xfrm>
              <a:prstGeom prst="rect">
                <a:avLst/>
              </a:prstGeom>
              <a:blipFill>
                <a:blip r:embed="rId10"/>
                <a:stretch>
                  <a:fillRect l="-2296" t="-24590" r="-5428"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88B2F5-12BF-3888-9802-2242B3548D86}"/>
                  </a:ext>
                </a:extLst>
              </p:cNvPr>
              <p:cNvSpPr txBox="1"/>
              <p:nvPr/>
            </p:nvSpPr>
            <p:spPr>
              <a:xfrm>
                <a:off x="5497577" y="5281933"/>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oMath>
                  </m:oMathPara>
                </a14:m>
                <a:endParaRPr lang="en-US" sz="2400" dirty="0"/>
              </a:p>
            </p:txBody>
          </p:sp>
        </mc:Choice>
        <mc:Fallback xmlns="">
          <p:sp>
            <p:nvSpPr>
              <p:cNvPr id="6" name="TextBox 5">
                <a:extLst>
                  <a:ext uri="{FF2B5EF4-FFF2-40B4-BE49-F238E27FC236}">
                    <a16:creationId xmlns:a16="http://schemas.microsoft.com/office/drawing/2014/main" id="{3A88B2F5-12BF-3888-9802-2242B3548D86}"/>
                  </a:ext>
                </a:extLst>
              </p:cNvPr>
              <p:cNvSpPr txBox="1">
                <a:spLocks noRot="1" noChangeAspect="1" noMove="1" noResize="1" noEditPoints="1" noAdjustHandles="1" noChangeArrowheads="1" noChangeShapeType="1" noTextEdit="1"/>
              </p:cNvSpPr>
              <p:nvPr/>
            </p:nvSpPr>
            <p:spPr>
              <a:xfrm>
                <a:off x="5497577" y="5281933"/>
                <a:ext cx="486652" cy="461665"/>
              </a:xfrm>
              <a:prstGeom prst="rect">
                <a:avLst/>
              </a:prstGeom>
              <a:blipFill>
                <a:blip r:embed="rId11"/>
                <a:stretch>
                  <a:fillRect l="-375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E8D93-F111-7212-4ABA-AE43C6C8E78C}"/>
                  </a:ext>
                </a:extLst>
              </p:cNvPr>
              <p:cNvSpPr txBox="1"/>
              <p:nvPr/>
            </p:nvSpPr>
            <p:spPr>
              <a:xfrm>
                <a:off x="6339326" y="5135835"/>
                <a:ext cx="774315" cy="753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oMath>
                  </m:oMathPara>
                </a14:m>
                <a:endParaRPr lang="en-US" sz="2400" dirty="0"/>
              </a:p>
            </p:txBody>
          </p:sp>
        </mc:Choice>
        <mc:Fallback xmlns="">
          <p:sp>
            <p:nvSpPr>
              <p:cNvPr id="3" name="TextBox 2">
                <a:extLst>
                  <a:ext uri="{FF2B5EF4-FFF2-40B4-BE49-F238E27FC236}">
                    <a16:creationId xmlns:a16="http://schemas.microsoft.com/office/drawing/2014/main" id="{DF2E8D93-F111-7212-4ABA-AE43C6C8E78C}"/>
                  </a:ext>
                </a:extLst>
              </p:cNvPr>
              <p:cNvSpPr txBox="1">
                <a:spLocks noRot="1" noChangeAspect="1" noMove="1" noResize="1" noEditPoints="1" noAdjustHandles="1" noChangeArrowheads="1" noChangeShapeType="1" noTextEdit="1"/>
              </p:cNvSpPr>
              <p:nvPr/>
            </p:nvSpPr>
            <p:spPr>
              <a:xfrm>
                <a:off x="6339326" y="5135835"/>
                <a:ext cx="774315" cy="75386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87DDA8-1491-3279-B0EE-64975481CF10}"/>
                  </a:ext>
                </a:extLst>
              </p:cNvPr>
              <p:cNvSpPr txBox="1"/>
              <p:nvPr/>
            </p:nvSpPr>
            <p:spPr>
              <a:xfrm>
                <a:off x="5852674" y="5281933"/>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E387DDA8-1491-3279-B0EE-64975481CF10}"/>
                  </a:ext>
                </a:extLst>
              </p:cNvPr>
              <p:cNvSpPr txBox="1">
                <a:spLocks noRot="1" noChangeAspect="1" noMove="1" noResize="1" noEditPoints="1" noAdjustHandles="1" noChangeArrowheads="1" noChangeShapeType="1" noTextEdit="1"/>
              </p:cNvSpPr>
              <p:nvPr/>
            </p:nvSpPr>
            <p:spPr>
              <a:xfrm>
                <a:off x="5852674" y="5281933"/>
                <a:ext cx="486652" cy="461665"/>
              </a:xfrm>
              <a:prstGeom prst="rect">
                <a:avLst/>
              </a:prstGeom>
              <a:blipFill>
                <a:blip r:embed="rId1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FDA31FD-E0BD-DA59-4D1F-8EA202C15C76}"/>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
        <p:nvSpPr>
          <p:cNvPr id="9" name="TextBox 8">
            <a:extLst>
              <a:ext uri="{FF2B5EF4-FFF2-40B4-BE49-F238E27FC236}">
                <a16:creationId xmlns:a16="http://schemas.microsoft.com/office/drawing/2014/main" id="{98B81AA1-7DF2-6197-D66C-3139F555B143}"/>
              </a:ext>
            </a:extLst>
          </p:cNvPr>
          <p:cNvSpPr txBox="1"/>
          <p:nvPr/>
        </p:nvSpPr>
        <p:spPr>
          <a:xfrm>
            <a:off x="3844615" y="3429000"/>
            <a:ext cx="4502771" cy="584775"/>
          </a:xfrm>
          <a:prstGeom prst="rect">
            <a:avLst/>
          </a:prstGeom>
          <a:noFill/>
        </p:spPr>
        <p:txBody>
          <a:bodyPr wrap="none" rtlCol="0">
            <a:spAutoFit/>
          </a:bodyPr>
          <a:lstStyle/>
          <a:p>
            <a:r>
              <a:rPr lang="en-US" sz="3200" dirty="0">
                <a:latin typeface="+mj-lt"/>
              </a:rPr>
              <a:t>Contact Balance Equation</a:t>
            </a:r>
          </a:p>
        </p:txBody>
      </p:sp>
    </p:spTree>
    <p:extLst>
      <p:ext uri="{BB962C8B-B14F-4D97-AF65-F5344CB8AC3E}">
        <p14:creationId xmlns:p14="http://schemas.microsoft.com/office/powerpoint/2010/main" val="984911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2E019-3B79-20B4-D3DC-F776CEFAA35E}"/>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AD5D150-1548-1285-8AD4-18D46DEFF6FE}"/>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6DB54A38-04D2-512B-8784-854CC3B9A4D6}"/>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BF5BF653-32FF-362E-29DA-62F935DDEA6E}"/>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D1E5B951-A81E-7ACB-1B24-FC235230B5C1}"/>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CB79EE0-8961-5351-474F-44A587738CE1}"/>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4769A3E6-3882-2176-6090-8762346FACB5}"/>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C735A79-35F1-D4E5-7433-A2E0D37FE1A4}"/>
                  </a:ext>
                </a:extLst>
              </p:cNvPr>
              <p:cNvSpPr txBox="1"/>
              <p:nvPr/>
            </p:nvSpPr>
            <p:spPr>
              <a:xfrm>
                <a:off x="502703" y="1256228"/>
                <a:ext cx="10184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m:oMathPara>
                </a14:m>
                <a:endParaRPr lang="en-US" sz="2400" dirty="0"/>
              </a:p>
            </p:txBody>
          </p:sp>
        </mc:Choice>
        <mc:Fallback xmlns="">
          <p:sp>
            <p:nvSpPr>
              <p:cNvPr id="20" name="TextBox 19">
                <a:extLst>
                  <a:ext uri="{FF2B5EF4-FFF2-40B4-BE49-F238E27FC236}">
                    <a16:creationId xmlns:a16="http://schemas.microsoft.com/office/drawing/2014/main" id="{BC735A79-35F1-D4E5-7433-A2E0D37FE1A4}"/>
                  </a:ext>
                </a:extLst>
              </p:cNvPr>
              <p:cNvSpPr txBox="1">
                <a:spLocks noRot="1" noChangeAspect="1" noMove="1" noResize="1" noEditPoints="1" noAdjustHandles="1" noChangeArrowheads="1" noChangeShapeType="1" noTextEdit="1"/>
              </p:cNvSpPr>
              <p:nvPr/>
            </p:nvSpPr>
            <p:spPr>
              <a:xfrm>
                <a:off x="502703" y="1256228"/>
                <a:ext cx="1018408"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39D3EA-31E2-698C-2B47-623BEBA697BC}"/>
                  </a:ext>
                </a:extLst>
              </p:cNvPr>
              <p:cNvSpPr txBox="1"/>
              <p:nvPr/>
            </p:nvSpPr>
            <p:spPr>
              <a:xfrm>
                <a:off x="502703" y="2401157"/>
                <a:ext cx="110508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8239D3EA-31E2-698C-2B47-623BEBA697BC}"/>
                  </a:ext>
                </a:extLst>
              </p:cNvPr>
              <p:cNvSpPr txBox="1">
                <a:spLocks noRot="1" noChangeAspect="1" noMove="1" noResize="1" noEditPoints="1" noAdjustHandles="1" noChangeArrowheads="1" noChangeShapeType="1" noTextEdit="1"/>
              </p:cNvSpPr>
              <p:nvPr/>
            </p:nvSpPr>
            <p:spPr>
              <a:xfrm>
                <a:off x="502703" y="2401157"/>
                <a:ext cx="1105081"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7ABA81-DAE3-8F72-DCA6-4139B2233336}"/>
                  </a:ext>
                </a:extLst>
              </p:cNvPr>
              <p:cNvSpPr txBox="1"/>
              <p:nvPr/>
            </p:nvSpPr>
            <p:spPr>
              <a:xfrm>
                <a:off x="1368414" y="2447323"/>
                <a:ext cx="364587"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a14:m>
                <a:r>
                  <a:rPr lang="en-US" sz="2400" dirty="0"/>
                  <a:t> </a:t>
                </a:r>
              </a:p>
            </p:txBody>
          </p:sp>
        </mc:Choice>
        <mc:Fallback xmlns="">
          <p:sp>
            <p:nvSpPr>
              <p:cNvPr id="23" name="TextBox 22">
                <a:extLst>
                  <a:ext uri="{FF2B5EF4-FFF2-40B4-BE49-F238E27FC236}">
                    <a16:creationId xmlns:a16="http://schemas.microsoft.com/office/drawing/2014/main" id="{E07ABA81-DAE3-8F72-DCA6-4139B2233336}"/>
                  </a:ext>
                </a:extLst>
              </p:cNvPr>
              <p:cNvSpPr txBox="1">
                <a:spLocks noRot="1" noChangeAspect="1" noMove="1" noResize="1" noEditPoints="1" noAdjustHandles="1" noChangeArrowheads="1" noChangeShapeType="1" noTextEdit="1"/>
              </p:cNvSpPr>
              <p:nvPr/>
            </p:nvSpPr>
            <p:spPr>
              <a:xfrm>
                <a:off x="1368414" y="2447323"/>
                <a:ext cx="364587" cy="369332"/>
              </a:xfrm>
              <a:prstGeom prst="rect">
                <a:avLst/>
              </a:prstGeom>
              <a:blipFill>
                <a:blip r:embed="rId5"/>
                <a:stretch>
                  <a:fillRect l="-30000"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1936B1-E97A-4C8B-1D70-3D383254C44B}"/>
                  </a:ext>
                </a:extLst>
              </p:cNvPr>
              <p:cNvSpPr txBox="1"/>
              <p:nvPr/>
            </p:nvSpPr>
            <p:spPr>
              <a:xfrm>
                <a:off x="1368414" y="1110129"/>
                <a:ext cx="774315" cy="753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oMath>
                  </m:oMathPara>
                </a14:m>
                <a:endParaRPr lang="en-US" sz="2400" dirty="0"/>
              </a:p>
            </p:txBody>
          </p:sp>
        </mc:Choice>
        <mc:Fallback xmlns="">
          <p:sp>
            <p:nvSpPr>
              <p:cNvPr id="8" name="TextBox 7">
                <a:extLst>
                  <a:ext uri="{FF2B5EF4-FFF2-40B4-BE49-F238E27FC236}">
                    <a16:creationId xmlns:a16="http://schemas.microsoft.com/office/drawing/2014/main" id="{AA1936B1-E97A-4C8B-1D70-3D383254C44B}"/>
                  </a:ext>
                </a:extLst>
              </p:cNvPr>
              <p:cNvSpPr txBox="1">
                <a:spLocks noRot="1" noChangeAspect="1" noMove="1" noResize="1" noEditPoints="1" noAdjustHandles="1" noChangeArrowheads="1" noChangeShapeType="1" noTextEdit="1"/>
              </p:cNvSpPr>
              <p:nvPr/>
            </p:nvSpPr>
            <p:spPr>
              <a:xfrm>
                <a:off x="1368414" y="1110129"/>
                <a:ext cx="774315" cy="753861"/>
              </a:xfrm>
              <a:prstGeom prst="rect">
                <a:avLst/>
              </a:prstGeom>
              <a:blipFill>
                <a:blip r:embed="rId6"/>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A247671-7005-665C-5DC4-F76C2E4A7A25}"/>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Tree>
    <p:extLst>
      <p:ext uri="{BB962C8B-B14F-4D97-AF65-F5344CB8AC3E}">
        <p14:creationId xmlns:p14="http://schemas.microsoft.com/office/powerpoint/2010/main" val="3170181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7BB06-46F9-FF3D-EB81-C6E92747BEC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C053246-2F6B-4C0A-728D-C0D6A8537846}"/>
              </a:ext>
            </a:extLst>
          </p:cNvPr>
          <p:cNvSpPr txBox="1"/>
          <p:nvPr/>
        </p:nvSpPr>
        <p:spPr>
          <a:xfrm>
            <a:off x="2773063"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87E8A6E5-BC64-47B1-7459-708A8BE2AB3A}"/>
              </a:ext>
            </a:extLst>
          </p:cNvPr>
          <p:cNvSpPr txBox="1"/>
          <p:nvPr/>
        </p:nvSpPr>
        <p:spPr>
          <a:xfrm>
            <a:off x="2845137" y="3116099"/>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8B1ABC99-0138-48D1-0AD4-CA7A5088574D}"/>
              </a:ext>
            </a:extLst>
          </p:cNvPr>
          <p:cNvSpPr txBox="1"/>
          <p:nvPr/>
        </p:nvSpPr>
        <p:spPr>
          <a:xfrm>
            <a:off x="111107" y="3116099"/>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242A37AA-80BF-1723-2C99-DEF28D6CCDD1}"/>
              </a:ext>
            </a:extLst>
          </p:cNvPr>
          <p:cNvSpPr txBox="1"/>
          <p:nvPr/>
        </p:nvSpPr>
        <p:spPr>
          <a:xfrm>
            <a:off x="39033" y="757630"/>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9EBB1A8E-7B62-2CFB-A335-0CB464CF2140}"/>
              </a:ext>
            </a:extLst>
          </p:cNvPr>
          <p:cNvSpPr txBox="1"/>
          <p:nvPr/>
        </p:nvSpPr>
        <p:spPr>
          <a:xfrm>
            <a:off x="1898755" y="757630"/>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DDE8CC24-CBD6-6057-1979-C53D663C6098}"/>
              </a:ext>
            </a:extLst>
          </p:cNvPr>
          <p:cNvSpPr txBox="1"/>
          <p:nvPr/>
        </p:nvSpPr>
        <p:spPr>
          <a:xfrm>
            <a:off x="1970829" y="3116099"/>
            <a:ext cx="1021370" cy="498598"/>
          </a:xfrm>
          <a:prstGeom prst="rect">
            <a:avLst/>
          </a:prstGeom>
          <a:noFill/>
        </p:spPr>
        <p:txBody>
          <a:bodyPr wrap="none" rtlCol="0">
            <a:spAutoFit/>
          </a:bodyPr>
          <a:lstStyle/>
          <a:p>
            <a:r>
              <a:rPr lang="en-US" sz="2640" dirty="0"/>
              <a:t>to the</a:t>
            </a:r>
          </a:p>
        </p:txBody>
      </p:sp>
      <p:sp>
        <p:nvSpPr>
          <p:cNvPr id="16" name="TextBox 15">
            <a:extLst>
              <a:ext uri="{FF2B5EF4-FFF2-40B4-BE49-F238E27FC236}">
                <a16:creationId xmlns:a16="http://schemas.microsoft.com/office/drawing/2014/main" id="{34575AC9-B73E-565F-2E28-15122989111A}"/>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1EC4EC1-A12A-FF21-950D-AC8B821142AC}"/>
                  </a:ext>
                </a:extLst>
              </p:cNvPr>
              <p:cNvSpPr txBox="1"/>
              <p:nvPr/>
            </p:nvSpPr>
            <p:spPr>
              <a:xfrm>
                <a:off x="2500155" y="1331794"/>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den>
                      </m:f>
                    </m:oMath>
                  </m:oMathPara>
                </a14:m>
                <a:endParaRPr lang="en-US" sz="2400" dirty="0"/>
              </a:p>
            </p:txBody>
          </p:sp>
        </mc:Choice>
        <mc:Fallback xmlns="">
          <p:sp>
            <p:nvSpPr>
              <p:cNvPr id="26" name="TextBox 25">
                <a:extLst>
                  <a:ext uri="{FF2B5EF4-FFF2-40B4-BE49-F238E27FC236}">
                    <a16:creationId xmlns:a16="http://schemas.microsoft.com/office/drawing/2014/main" id="{C1EC4EC1-A12A-FF21-950D-AC8B821142AC}"/>
                  </a:ext>
                </a:extLst>
              </p:cNvPr>
              <p:cNvSpPr txBox="1">
                <a:spLocks noRot="1" noChangeAspect="1" noMove="1" noResize="1" noEditPoints="1" noAdjustHandles="1" noChangeArrowheads="1" noChangeShapeType="1" noTextEdit="1"/>
              </p:cNvSpPr>
              <p:nvPr/>
            </p:nvSpPr>
            <p:spPr>
              <a:xfrm>
                <a:off x="2500155" y="1331794"/>
                <a:ext cx="716845" cy="8460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0906D1B-1908-493D-18AB-247ED1FF29B5}"/>
                  </a:ext>
                </a:extLst>
              </p:cNvPr>
              <p:cNvSpPr txBox="1"/>
              <p:nvPr/>
            </p:nvSpPr>
            <p:spPr>
              <a:xfrm>
                <a:off x="2918270" y="1521135"/>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h</m:t>
                          </m:r>
                        </m:sub>
                      </m:sSub>
                    </m:oMath>
                  </m:oMathPara>
                </a14:m>
                <a:endParaRPr lang="en-US" sz="2400" dirty="0"/>
              </a:p>
            </p:txBody>
          </p:sp>
        </mc:Choice>
        <mc:Fallback xmlns="">
          <p:sp>
            <p:nvSpPr>
              <p:cNvPr id="27" name="TextBox 26">
                <a:extLst>
                  <a:ext uri="{FF2B5EF4-FFF2-40B4-BE49-F238E27FC236}">
                    <a16:creationId xmlns:a16="http://schemas.microsoft.com/office/drawing/2014/main" id="{A0906D1B-1908-493D-18AB-247ED1FF29B5}"/>
                  </a:ext>
                </a:extLst>
              </p:cNvPr>
              <p:cNvSpPr txBox="1">
                <a:spLocks noRot="1" noChangeAspect="1" noMove="1" noResize="1" noEditPoints="1" noAdjustHandles="1" noChangeArrowheads="1" noChangeShapeType="1" noTextEdit="1"/>
              </p:cNvSpPr>
              <p:nvPr/>
            </p:nvSpPr>
            <p:spPr>
              <a:xfrm>
                <a:off x="2918270" y="1521135"/>
                <a:ext cx="716845" cy="461665"/>
              </a:xfrm>
              <a:prstGeom prst="rect">
                <a:avLst/>
              </a:prstGeom>
              <a:blipFill>
                <a:blip r:embed="rId4"/>
                <a:stretch>
                  <a:fillRect b="-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981C243-78B8-9118-3F7F-6900D2D78C77}"/>
                  </a:ext>
                </a:extLst>
              </p:cNvPr>
              <p:cNvSpPr txBox="1"/>
              <p:nvPr/>
            </p:nvSpPr>
            <p:spPr>
              <a:xfrm>
                <a:off x="1958447" y="3614697"/>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h</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den>
                      </m:f>
                    </m:oMath>
                  </m:oMathPara>
                </a14:m>
                <a:endParaRPr lang="en-US" sz="2400" dirty="0"/>
              </a:p>
            </p:txBody>
          </p:sp>
        </mc:Choice>
        <mc:Fallback xmlns="">
          <p:sp>
            <p:nvSpPr>
              <p:cNvPr id="30" name="TextBox 29">
                <a:extLst>
                  <a:ext uri="{FF2B5EF4-FFF2-40B4-BE49-F238E27FC236}">
                    <a16:creationId xmlns:a16="http://schemas.microsoft.com/office/drawing/2014/main" id="{9981C243-78B8-9118-3F7F-6900D2D78C77}"/>
                  </a:ext>
                </a:extLst>
              </p:cNvPr>
              <p:cNvSpPr txBox="1">
                <a:spLocks noRot="1" noChangeAspect="1" noMove="1" noResize="1" noEditPoints="1" noAdjustHandles="1" noChangeArrowheads="1" noChangeShapeType="1" noTextEdit="1"/>
              </p:cNvSpPr>
              <p:nvPr/>
            </p:nvSpPr>
            <p:spPr>
              <a:xfrm>
                <a:off x="1958447" y="3614697"/>
                <a:ext cx="716845" cy="846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F10F0C-F37F-A8FE-2BCD-F1A5D2C12003}"/>
                  </a:ext>
                </a:extLst>
              </p:cNvPr>
              <p:cNvSpPr txBox="1"/>
              <p:nvPr/>
            </p:nvSpPr>
            <p:spPr>
              <a:xfrm>
                <a:off x="2376562" y="380403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𝑣</m:t>
                          </m:r>
                        </m:sub>
                      </m:sSub>
                    </m:oMath>
                  </m:oMathPara>
                </a14:m>
                <a:endParaRPr lang="en-US" sz="2400" dirty="0"/>
              </a:p>
            </p:txBody>
          </p:sp>
        </mc:Choice>
        <mc:Fallback xmlns="">
          <p:sp>
            <p:nvSpPr>
              <p:cNvPr id="31" name="TextBox 30">
                <a:extLst>
                  <a:ext uri="{FF2B5EF4-FFF2-40B4-BE49-F238E27FC236}">
                    <a16:creationId xmlns:a16="http://schemas.microsoft.com/office/drawing/2014/main" id="{4BF10F0C-F37F-A8FE-2BCD-F1A5D2C12003}"/>
                  </a:ext>
                </a:extLst>
              </p:cNvPr>
              <p:cNvSpPr txBox="1">
                <a:spLocks noRot="1" noChangeAspect="1" noMove="1" noResize="1" noEditPoints="1" noAdjustHandles="1" noChangeArrowheads="1" noChangeShapeType="1" noTextEdit="1"/>
              </p:cNvSpPr>
              <p:nvPr/>
            </p:nvSpPr>
            <p:spPr>
              <a:xfrm>
                <a:off x="2376562" y="3804038"/>
                <a:ext cx="716845" cy="461665"/>
              </a:xfrm>
              <a:prstGeom prst="rect">
                <a:avLst/>
              </a:prstGeom>
              <a:blipFill>
                <a:blip r:embed="rId6"/>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6D070F-6E1B-0CB5-9709-63D81BF3082C}"/>
                  </a:ext>
                </a:extLst>
              </p:cNvPr>
              <p:cNvSpPr txBox="1"/>
              <p:nvPr/>
            </p:nvSpPr>
            <p:spPr>
              <a:xfrm>
                <a:off x="535744" y="1524725"/>
                <a:ext cx="6040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h</m:t>
                          </m:r>
                        </m:sub>
                      </m:sSub>
                    </m:oMath>
                  </m:oMathPara>
                </a14:m>
                <a:endParaRPr lang="en-US" sz="2400" dirty="0"/>
              </a:p>
            </p:txBody>
          </p:sp>
        </mc:Choice>
        <mc:Fallback xmlns="">
          <p:sp>
            <p:nvSpPr>
              <p:cNvPr id="4" name="TextBox 3">
                <a:extLst>
                  <a:ext uri="{FF2B5EF4-FFF2-40B4-BE49-F238E27FC236}">
                    <a16:creationId xmlns:a16="http://schemas.microsoft.com/office/drawing/2014/main" id="{8F6D070F-6E1B-0CB5-9709-63D81BF3082C}"/>
                  </a:ext>
                </a:extLst>
              </p:cNvPr>
              <p:cNvSpPr txBox="1">
                <a:spLocks noRot="1" noChangeAspect="1" noMove="1" noResize="1" noEditPoints="1" noAdjustHandles="1" noChangeArrowheads="1" noChangeShapeType="1" noTextEdit="1"/>
              </p:cNvSpPr>
              <p:nvPr/>
            </p:nvSpPr>
            <p:spPr>
              <a:xfrm>
                <a:off x="535744" y="1524725"/>
                <a:ext cx="604006" cy="461665"/>
              </a:xfrm>
              <a:prstGeom prst="rect">
                <a:avLst/>
              </a:prstGeom>
              <a:blipFill>
                <a:blip r:embed="rId7"/>
                <a:stretch>
                  <a:fillRect l="-3030" r="-30303"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23E9DF-3833-5B4D-B7F8-FFB3607A87D7}"/>
                  </a:ext>
                </a:extLst>
              </p:cNvPr>
              <p:cNvSpPr txBox="1"/>
              <p:nvPr/>
            </p:nvSpPr>
            <p:spPr>
              <a:xfrm>
                <a:off x="535744" y="3803884"/>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𝑣</m:t>
                          </m:r>
                        </m:sub>
                      </m:sSub>
                    </m:oMath>
                  </m:oMathPara>
                </a14:m>
                <a:endParaRPr lang="en-US" sz="2400" dirty="0"/>
              </a:p>
            </p:txBody>
          </p:sp>
        </mc:Choice>
        <mc:Fallback xmlns="">
          <p:sp>
            <p:nvSpPr>
              <p:cNvPr id="5" name="TextBox 4">
                <a:extLst>
                  <a:ext uri="{FF2B5EF4-FFF2-40B4-BE49-F238E27FC236}">
                    <a16:creationId xmlns:a16="http://schemas.microsoft.com/office/drawing/2014/main" id="{0623E9DF-3833-5B4D-B7F8-FFB3607A87D7}"/>
                  </a:ext>
                </a:extLst>
              </p:cNvPr>
              <p:cNvSpPr txBox="1">
                <a:spLocks noRot="1" noChangeAspect="1" noMove="1" noResize="1" noEditPoints="1" noAdjustHandles="1" noChangeArrowheads="1" noChangeShapeType="1" noTextEdit="1"/>
              </p:cNvSpPr>
              <p:nvPr/>
            </p:nvSpPr>
            <p:spPr>
              <a:xfrm>
                <a:off x="535744" y="3803884"/>
                <a:ext cx="716845" cy="461665"/>
              </a:xfrm>
              <a:prstGeom prst="rect">
                <a:avLst/>
              </a:prstGeom>
              <a:blipFill>
                <a:blip r:embed="rId8"/>
                <a:stretch>
                  <a:fillRect l="-2564" r="-6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B91108-7311-6A97-F4EB-0948CE812867}"/>
                  </a:ext>
                </a:extLst>
              </p:cNvPr>
              <p:cNvSpPr txBox="1"/>
              <p:nvPr/>
            </p:nvSpPr>
            <p:spPr>
              <a:xfrm>
                <a:off x="1753031" y="3870415"/>
                <a:ext cx="364587"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a14:m>
                <a:r>
                  <a:rPr lang="en-US" sz="2400" dirty="0"/>
                  <a:t> </a:t>
                </a:r>
              </a:p>
            </p:txBody>
          </p:sp>
        </mc:Choice>
        <mc:Fallback xmlns="">
          <p:sp>
            <p:nvSpPr>
              <p:cNvPr id="6" name="TextBox 5">
                <a:extLst>
                  <a:ext uri="{FF2B5EF4-FFF2-40B4-BE49-F238E27FC236}">
                    <a16:creationId xmlns:a16="http://schemas.microsoft.com/office/drawing/2014/main" id="{04B91108-7311-6A97-F4EB-0948CE812867}"/>
                  </a:ext>
                </a:extLst>
              </p:cNvPr>
              <p:cNvSpPr txBox="1">
                <a:spLocks noRot="1" noChangeAspect="1" noMove="1" noResize="1" noEditPoints="1" noAdjustHandles="1" noChangeArrowheads="1" noChangeShapeType="1" noTextEdit="1"/>
              </p:cNvSpPr>
              <p:nvPr/>
            </p:nvSpPr>
            <p:spPr>
              <a:xfrm>
                <a:off x="1753031" y="3870415"/>
                <a:ext cx="364587" cy="369332"/>
              </a:xfrm>
              <a:prstGeom prst="rect">
                <a:avLst/>
              </a:prstGeom>
              <a:blipFill>
                <a:blip r:embed="rId9"/>
                <a:stretch>
                  <a:fillRect l="-3050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39F4AB2-8CA3-F3C0-5F5E-60BB97A68D7C}"/>
                  </a:ext>
                </a:extLst>
              </p:cNvPr>
              <p:cNvSpPr txBox="1"/>
              <p:nvPr/>
            </p:nvSpPr>
            <p:spPr>
              <a:xfrm>
                <a:off x="1708610" y="1374883"/>
                <a:ext cx="774315" cy="753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oMath>
                  </m:oMathPara>
                </a14:m>
                <a:endParaRPr lang="en-US" sz="2400" dirty="0"/>
              </a:p>
            </p:txBody>
          </p:sp>
        </mc:Choice>
        <mc:Fallback xmlns="">
          <p:sp>
            <p:nvSpPr>
              <p:cNvPr id="9" name="TextBox 8">
                <a:extLst>
                  <a:ext uri="{FF2B5EF4-FFF2-40B4-BE49-F238E27FC236}">
                    <a16:creationId xmlns:a16="http://schemas.microsoft.com/office/drawing/2014/main" id="{D39F4AB2-8CA3-F3C0-5F5E-60BB97A68D7C}"/>
                  </a:ext>
                </a:extLst>
              </p:cNvPr>
              <p:cNvSpPr txBox="1">
                <a:spLocks noRot="1" noChangeAspect="1" noMove="1" noResize="1" noEditPoints="1" noAdjustHandles="1" noChangeArrowheads="1" noChangeShapeType="1" noTextEdit="1"/>
              </p:cNvSpPr>
              <p:nvPr/>
            </p:nvSpPr>
            <p:spPr>
              <a:xfrm>
                <a:off x="1708610" y="1374883"/>
                <a:ext cx="774315" cy="75386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DA4AECB-61C1-4BFE-A7B0-409F3BFFF26E}"/>
                  </a:ext>
                </a:extLst>
              </p:cNvPr>
              <p:cNvSpPr txBox="1"/>
              <p:nvPr/>
            </p:nvSpPr>
            <p:spPr>
              <a:xfrm>
                <a:off x="1244958" y="3803884"/>
                <a:ext cx="5157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BDA4AECB-61C1-4BFE-A7B0-409F3BFFF26E}"/>
                  </a:ext>
                </a:extLst>
              </p:cNvPr>
              <p:cNvSpPr txBox="1">
                <a:spLocks noRot="1" noChangeAspect="1" noMove="1" noResize="1" noEditPoints="1" noAdjustHandles="1" noChangeArrowheads="1" noChangeShapeType="1" noTextEdit="1"/>
              </p:cNvSpPr>
              <p:nvPr/>
            </p:nvSpPr>
            <p:spPr>
              <a:xfrm>
                <a:off x="1244958" y="3803884"/>
                <a:ext cx="51570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5A1A50C-DD8A-F87D-4D14-25EFCB718E55}"/>
                  </a:ext>
                </a:extLst>
              </p:cNvPr>
              <p:cNvSpPr txBox="1"/>
              <p:nvPr/>
            </p:nvSpPr>
            <p:spPr>
              <a:xfrm>
                <a:off x="1244958" y="1524725"/>
                <a:ext cx="5157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4" name="TextBox 13">
                <a:extLst>
                  <a:ext uri="{FF2B5EF4-FFF2-40B4-BE49-F238E27FC236}">
                    <a16:creationId xmlns:a16="http://schemas.microsoft.com/office/drawing/2014/main" id="{05A1A50C-DD8A-F87D-4D14-25EFCB718E55}"/>
                  </a:ext>
                </a:extLst>
              </p:cNvPr>
              <p:cNvSpPr txBox="1">
                <a:spLocks noRot="1" noChangeAspect="1" noMove="1" noResize="1" noEditPoints="1" noAdjustHandles="1" noChangeArrowheads="1" noChangeShapeType="1" noTextEdit="1"/>
              </p:cNvSpPr>
              <p:nvPr/>
            </p:nvSpPr>
            <p:spPr>
              <a:xfrm>
                <a:off x="1244958" y="1524725"/>
                <a:ext cx="51570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33AC8C-436A-3803-A1AC-725F7046A63C}"/>
                  </a:ext>
                </a:extLst>
              </p:cNvPr>
              <p:cNvSpPr txBox="1"/>
              <p:nvPr/>
            </p:nvSpPr>
            <p:spPr>
              <a:xfrm>
                <a:off x="3377263" y="1520980"/>
                <a:ext cx="5157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5" name="TextBox 14">
                <a:extLst>
                  <a:ext uri="{FF2B5EF4-FFF2-40B4-BE49-F238E27FC236}">
                    <a16:creationId xmlns:a16="http://schemas.microsoft.com/office/drawing/2014/main" id="{3F33AC8C-436A-3803-A1AC-725F7046A63C}"/>
                  </a:ext>
                </a:extLst>
              </p:cNvPr>
              <p:cNvSpPr txBox="1">
                <a:spLocks noRot="1" noChangeAspect="1" noMove="1" noResize="1" noEditPoints="1" noAdjustHandles="1" noChangeArrowheads="1" noChangeShapeType="1" noTextEdit="1"/>
              </p:cNvSpPr>
              <p:nvPr/>
            </p:nvSpPr>
            <p:spPr>
              <a:xfrm>
                <a:off x="3377263" y="1520980"/>
                <a:ext cx="515704"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AA4AC5D-099B-607B-2368-2D037F9538E7}"/>
                  </a:ext>
                </a:extLst>
              </p:cNvPr>
              <p:cNvSpPr txBox="1"/>
              <p:nvPr/>
            </p:nvSpPr>
            <p:spPr>
              <a:xfrm>
                <a:off x="3635115" y="1331794"/>
                <a:ext cx="1709951" cy="88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h</m:t>
                          </m:r>
                        </m:sub>
                      </m:sSub>
                    </m:oMath>
                  </m:oMathPara>
                </a14:m>
                <a:endParaRPr lang="en-US" sz="2400" dirty="0"/>
              </a:p>
            </p:txBody>
          </p:sp>
        </mc:Choice>
        <mc:Fallback xmlns="">
          <p:sp>
            <p:nvSpPr>
              <p:cNvPr id="17" name="TextBox 16">
                <a:extLst>
                  <a:ext uri="{FF2B5EF4-FFF2-40B4-BE49-F238E27FC236}">
                    <a16:creationId xmlns:a16="http://schemas.microsoft.com/office/drawing/2014/main" id="{DAA4AC5D-099B-607B-2368-2D037F9538E7}"/>
                  </a:ext>
                </a:extLst>
              </p:cNvPr>
              <p:cNvSpPr txBox="1">
                <a:spLocks noRot="1" noChangeAspect="1" noMove="1" noResize="1" noEditPoints="1" noAdjustHandles="1" noChangeArrowheads="1" noChangeShapeType="1" noTextEdit="1"/>
              </p:cNvSpPr>
              <p:nvPr/>
            </p:nvSpPr>
            <p:spPr>
              <a:xfrm>
                <a:off x="3635115" y="1331794"/>
                <a:ext cx="1709951" cy="880497"/>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45100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82488-6302-B781-B651-3AC0984219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DFA3C5-774C-53C7-0AC4-BDA9AC99D18C}"/>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03D7756E-C196-9C02-D5A8-850AD24FC83C}"/>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3FC0619-8444-7EAE-F443-01EC4D9C2ECB}"/>
                  </a:ext>
                </a:extLst>
              </p:cNvPr>
              <p:cNvSpPr txBox="1"/>
              <p:nvPr/>
            </p:nvSpPr>
            <p:spPr>
              <a:xfrm>
                <a:off x="3500254" y="625196"/>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83FC0619-8444-7EAE-F443-01EC4D9C2ECB}"/>
                  </a:ext>
                </a:extLst>
              </p:cNvPr>
              <p:cNvSpPr txBox="1">
                <a:spLocks noRot="1" noChangeAspect="1" noMove="1" noResize="1" noEditPoints="1" noAdjustHandles="1" noChangeArrowheads="1" noChangeShapeType="1" noTextEdit="1"/>
              </p:cNvSpPr>
              <p:nvPr/>
            </p:nvSpPr>
            <p:spPr>
              <a:xfrm>
                <a:off x="3500254" y="625196"/>
                <a:ext cx="535146" cy="400110"/>
              </a:xfrm>
              <a:prstGeom prst="rect">
                <a:avLst/>
              </a:prstGeom>
              <a:blipFill>
                <a:blip r:embed="rId3"/>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DE7BBD-6664-AA4B-01AE-069317F46622}"/>
                  </a:ext>
                </a:extLst>
              </p:cNvPr>
              <p:cNvSpPr txBox="1"/>
              <p:nvPr/>
            </p:nvSpPr>
            <p:spPr>
              <a:xfrm>
                <a:off x="1241559" y="4223554"/>
                <a:ext cx="54014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23DE7BBD-6664-AA4B-01AE-069317F46622}"/>
                  </a:ext>
                </a:extLst>
              </p:cNvPr>
              <p:cNvSpPr txBox="1">
                <a:spLocks noRot="1" noChangeAspect="1" noMove="1" noResize="1" noEditPoints="1" noAdjustHandles="1" noChangeArrowheads="1" noChangeShapeType="1" noTextEdit="1"/>
              </p:cNvSpPr>
              <p:nvPr/>
            </p:nvSpPr>
            <p:spPr>
              <a:xfrm>
                <a:off x="1241559" y="4223554"/>
                <a:ext cx="540148"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D3CDB27-9C9D-99C9-DBE5-1C29DA549647}"/>
                  </a:ext>
                </a:extLst>
              </p:cNvPr>
              <p:cNvSpPr txBox="1"/>
              <p:nvPr/>
            </p:nvSpPr>
            <p:spPr>
              <a:xfrm>
                <a:off x="3203595" y="4203457"/>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AD3CDB27-9C9D-99C9-DBE5-1C29DA549647}"/>
                  </a:ext>
                </a:extLst>
              </p:cNvPr>
              <p:cNvSpPr txBox="1">
                <a:spLocks noRot="1" noChangeAspect="1" noMove="1" noResize="1" noEditPoints="1" noAdjustHandles="1" noChangeArrowheads="1" noChangeShapeType="1" noTextEdit="1"/>
              </p:cNvSpPr>
              <p:nvPr/>
            </p:nvSpPr>
            <p:spPr>
              <a:xfrm>
                <a:off x="3203595" y="4203457"/>
                <a:ext cx="504625" cy="400110"/>
              </a:xfrm>
              <a:prstGeom prst="rect">
                <a:avLst/>
              </a:prstGeom>
              <a:blipFill>
                <a:blip r:embed="rId5"/>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5F20BDD-E86F-EE9A-83EB-3DA4300F4E05}"/>
                  </a:ext>
                </a:extLst>
              </p:cNvPr>
              <p:cNvSpPr txBox="1"/>
              <p:nvPr/>
            </p:nvSpPr>
            <p:spPr>
              <a:xfrm>
                <a:off x="2128922" y="5787766"/>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TextBox 36">
                <a:extLst>
                  <a:ext uri="{FF2B5EF4-FFF2-40B4-BE49-F238E27FC236}">
                    <a16:creationId xmlns:a16="http://schemas.microsoft.com/office/drawing/2014/main" id="{95F20BDD-E86F-EE9A-83EB-3DA4300F4E05}"/>
                  </a:ext>
                </a:extLst>
              </p:cNvPr>
              <p:cNvSpPr txBox="1">
                <a:spLocks noRot="1" noChangeAspect="1" noMove="1" noResize="1" noEditPoints="1" noAdjustHandles="1" noChangeArrowheads="1" noChangeShapeType="1" noTextEdit="1"/>
              </p:cNvSpPr>
              <p:nvPr/>
            </p:nvSpPr>
            <p:spPr>
              <a:xfrm>
                <a:off x="2128922" y="5787766"/>
                <a:ext cx="504625" cy="400110"/>
              </a:xfrm>
              <a:prstGeom prst="rect">
                <a:avLst/>
              </a:prstGeom>
              <a:blipFill>
                <a:blip r:embed="rId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F2181CFE-CB7E-E3C9-3635-DE67DB3F8388}"/>
                  </a:ext>
                </a:extLst>
              </p:cNvPr>
              <p:cNvSpPr txBox="1"/>
              <p:nvPr/>
            </p:nvSpPr>
            <p:spPr>
              <a:xfrm>
                <a:off x="3526496" y="5000824"/>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4" name="TextBox 83">
                <a:extLst>
                  <a:ext uri="{FF2B5EF4-FFF2-40B4-BE49-F238E27FC236}">
                    <a16:creationId xmlns:a16="http://schemas.microsoft.com/office/drawing/2014/main" id="{F2181CFE-CB7E-E3C9-3635-DE67DB3F8388}"/>
                  </a:ext>
                </a:extLst>
              </p:cNvPr>
              <p:cNvSpPr txBox="1">
                <a:spLocks noRot="1" noChangeAspect="1" noMove="1" noResize="1" noEditPoints="1" noAdjustHandles="1" noChangeArrowheads="1" noChangeShapeType="1" noTextEdit="1"/>
              </p:cNvSpPr>
              <p:nvPr/>
            </p:nvSpPr>
            <p:spPr>
              <a:xfrm>
                <a:off x="3526496" y="5000824"/>
                <a:ext cx="498213" cy="400110"/>
              </a:xfrm>
              <a:prstGeom prst="rect">
                <a:avLst/>
              </a:prstGeom>
              <a:blipFill>
                <a:blip r:embed="rId7"/>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CF4D635-1CF2-9B26-4831-822DE72A6E6A}"/>
                  </a:ext>
                </a:extLst>
              </p:cNvPr>
              <p:cNvSpPr txBox="1"/>
              <p:nvPr/>
            </p:nvSpPr>
            <p:spPr>
              <a:xfrm>
                <a:off x="2664513" y="5000037"/>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TextBox 55">
                <a:extLst>
                  <a:ext uri="{FF2B5EF4-FFF2-40B4-BE49-F238E27FC236}">
                    <a16:creationId xmlns:a16="http://schemas.microsoft.com/office/drawing/2014/main" id="{8CF4D635-1CF2-9B26-4831-822DE72A6E6A}"/>
                  </a:ext>
                </a:extLst>
              </p:cNvPr>
              <p:cNvSpPr txBox="1">
                <a:spLocks noRot="1" noChangeAspect="1" noMove="1" noResize="1" noEditPoints="1" noAdjustHandles="1" noChangeArrowheads="1" noChangeShapeType="1" noTextEdit="1"/>
              </p:cNvSpPr>
              <p:nvPr/>
            </p:nvSpPr>
            <p:spPr>
              <a:xfrm>
                <a:off x="2664513" y="5000037"/>
                <a:ext cx="504625" cy="4001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29D3E5-DB07-A319-27E2-220F90181749}"/>
                  </a:ext>
                </a:extLst>
              </p:cNvPr>
              <p:cNvSpPr txBox="1"/>
              <p:nvPr/>
            </p:nvSpPr>
            <p:spPr>
              <a:xfrm>
                <a:off x="1301772" y="625196"/>
                <a:ext cx="5465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CA29D3E5-DB07-A319-27E2-220F90181749}"/>
                  </a:ext>
                </a:extLst>
              </p:cNvPr>
              <p:cNvSpPr txBox="1">
                <a:spLocks noRot="1" noChangeAspect="1" noMove="1" noResize="1" noEditPoints="1" noAdjustHandles="1" noChangeArrowheads="1" noChangeShapeType="1" noTextEdit="1"/>
              </p:cNvSpPr>
              <p:nvPr/>
            </p:nvSpPr>
            <p:spPr>
              <a:xfrm>
                <a:off x="1301772" y="625196"/>
                <a:ext cx="546560" cy="400110"/>
              </a:xfrm>
              <a:prstGeom prst="rect">
                <a:avLst/>
              </a:prstGeom>
              <a:blipFill>
                <a:blip r:embed="rId9"/>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85C15B-EE42-F947-A6DA-68D0FBA9EC70}"/>
                  </a:ext>
                </a:extLst>
              </p:cNvPr>
              <p:cNvSpPr txBox="1"/>
              <p:nvPr/>
            </p:nvSpPr>
            <p:spPr>
              <a:xfrm>
                <a:off x="3996267" y="32987"/>
                <a:ext cx="4286815"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dirty="0"/>
                  <a:t>constant</a:t>
                </a:r>
              </a:p>
            </p:txBody>
          </p:sp>
        </mc:Choice>
        <mc:Fallback xmlns="">
          <p:sp>
            <p:nvSpPr>
              <p:cNvPr id="14" name="TextBox 13">
                <a:extLst>
                  <a:ext uri="{FF2B5EF4-FFF2-40B4-BE49-F238E27FC236}">
                    <a16:creationId xmlns:a16="http://schemas.microsoft.com/office/drawing/2014/main" id="{6F85C15B-EE42-F947-A6DA-68D0FBA9EC70}"/>
                  </a:ext>
                </a:extLst>
              </p:cNvPr>
              <p:cNvSpPr txBox="1">
                <a:spLocks noRot="1" noChangeAspect="1" noMove="1" noResize="1" noEditPoints="1" noAdjustHandles="1" noChangeArrowheads="1" noChangeShapeType="1" noTextEdit="1"/>
              </p:cNvSpPr>
              <p:nvPr/>
            </p:nvSpPr>
            <p:spPr>
              <a:xfrm>
                <a:off x="3996267" y="32987"/>
                <a:ext cx="4286815" cy="369332"/>
              </a:xfrm>
              <a:prstGeom prst="rect">
                <a:avLst/>
              </a:prstGeom>
              <a:blipFill>
                <a:blip r:embed="rId10"/>
                <a:stretch>
                  <a:fillRect l="-2560" t="-24590" r="-3414"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09891B-366D-AFB8-FA95-8CABEE3CCB18}"/>
                  </a:ext>
                </a:extLst>
              </p:cNvPr>
              <p:cNvSpPr txBox="1"/>
              <p:nvPr/>
            </p:nvSpPr>
            <p:spPr>
              <a:xfrm>
                <a:off x="3811934" y="3684477"/>
                <a:ext cx="5444741" cy="46166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dirty="0"/>
                  <a:t>constant</a:t>
                </a:r>
              </a:p>
            </p:txBody>
          </p:sp>
        </mc:Choice>
        <mc:Fallback xmlns="">
          <p:sp>
            <p:nvSpPr>
              <p:cNvPr id="15" name="TextBox 14">
                <a:extLst>
                  <a:ext uri="{FF2B5EF4-FFF2-40B4-BE49-F238E27FC236}">
                    <a16:creationId xmlns:a16="http://schemas.microsoft.com/office/drawing/2014/main" id="{E109891B-366D-AFB8-FA95-8CABEE3CCB18}"/>
                  </a:ext>
                </a:extLst>
              </p:cNvPr>
              <p:cNvSpPr txBox="1">
                <a:spLocks noRot="1" noChangeAspect="1" noMove="1" noResize="1" noEditPoints="1" noAdjustHandles="1" noChangeArrowheads="1" noChangeShapeType="1" noTextEdit="1"/>
              </p:cNvSpPr>
              <p:nvPr/>
            </p:nvSpPr>
            <p:spPr>
              <a:xfrm>
                <a:off x="3811934" y="3684477"/>
                <a:ext cx="5444741" cy="461665"/>
              </a:xfrm>
              <a:prstGeom prst="rect">
                <a:avLst/>
              </a:prstGeom>
              <a:blipFill>
                <a:blip r:embed="rId11"/>
                <a:stretch>
                  <a:fillRect l="-224"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AF0C20-87FB-9741-B37E-2753127F9AA3}"/>
                  </a:ext>
                </a:extLst>
              </p:cNvPr>
              <p:cNvSpPr txBox="1"/>
              <p:nvPr/>
            </p:nvSpPr>
            <p:spPr>
              <a:xfrm>
                <a:off x="613437" y="497127"/>
                <a:ext cx="3667286"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oMath>
                  </m:oMathPara>
                </a14:m>
                <a:endParaRPr lang="en-US" dirty="0"/>
              </a:p>
            </p:txBody>
          </p:sp>
        </mc:Choice>
        <mc:Fallback xmlns="">
          <p:sp>
            <p:nvSpPr>
              <p:cNvPr id="16" name="TextBox 15">
                <a:extLst>
                  <a:ext uri="{FF2B5EF4-FFF2-40B4-BE49-F238E27FC236}">
                    <a16:creationId xmlns:a16="http://schemas.microsoft.com/office/drawing/2014/main" id="{33AF0C20-87FB-9741-B37E-2753127F9AA3}"/>
                  </a:ext>
                </a:extLst>
              </p:cNvPr>
              <p:cNvSpPr txBox="1">
                <a:spLocks noRot="1" noChangeAspect="1" noMove="1" noResize="1" noEditPoints="1" noAdjustHandles="1" noChangeArrowheads="1" noChangeShapeType="1" noTextEdit="1"/>
              </p:cNvSpPr>
              <p:nvPr/>
            </p:nvSpPr>
            <p:spPr>
              <a:xfrm>
                <a:off x="613437" y="497127"/>
                <a:ext cx="3667286" cy="58432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1D413F1-CD68-8B4B-1D7C-2D77B30503CE}"/>
                  </a:ext>
                </a:extLst>
              </p:cNvPr>
              <p:cNvSpPr txBox="1"/>
              <p:nvPr/>
            </p:nvSpPr>
            <p:spPr>
              <a:xfrm>
                <a:off x="652103" y="4116750"/>
                <a:ext cx="3296992"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oMath>
                  </m:oMathPara>
                </a14:m>
                <a:endParaRPr lang="en-US" dirty="0"/>
              </a:p>
            </p:txBody>
          </p:sp>
        </mc:Choice>
        <mc:Fallback xmlns="">
          <p:sp>
            <p:nvSpPr>
              <p:cNvPr id="27" name="TextBox 26">
                <a:extLst>
                  <a:ext uri="{FF2B5EF4-FFF2-40B4-BE49-F238E27FC236}">
                    <a16:creationId xmlns:a16="http://schemas.microsoft.com/office/drawing/2014/main" id="{C1D413F1-CD68-8B4B-1D7C-2D77B30503CE}"/>
                  </a:ext>
                </a:extLst>
              </p:cNvPr>
              <p:cNvSpPr txBox="1">
                <a:spLocks noRot="1" noChangeAspect="1" noMove="1" noResize="1" noEditPoints="1" noAdjustHandles="1" noChangeArrowheads="1" noChangeShapeType="1" noTextEdit="1"/>
              </p:cNvSpPr>
              <p:nvPr/>
            </p:nvSpPr>
            <p:spPr>
              <a:xfrm>
                <a:off x="652103" y="4116750"/>
                <a:ext cx="3296992" cy="5843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43A72AE-4E17-AA47-3DDC-193B6717CEAD}"/>
                  </a:ext>
                </a:extLst>
              </p:cNvPr>
              <p:cNvSpPr txBox="1"/>
              <p:nvPr/>
            </p:nvSpPr>
            <p:spPr>
              <a:xfrm>
                <a:off x="626263" y="4902635"/>
                <a:ext cx="3609578"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oMath>
                  </m:oMathPara>
                </a14:m>
                <a:endParaRPr lang="en-US" dirty="0"/>
              </a:p>
            </p:txBody>
          </p:sp>
        </mc:Choice>
        <mc:Fallback xmlns="">
          <p:sp>
            <p:nvSpPr>
              <p:cNvPr id="28" name="TextBox 27">
                <a:extLst>
                  <a:ext uri="{FF2B5EF4-FFF2-40B4-BE49-F238E27FC236}">
                    <a16:creationId xmlns:a16="http://schemas.microsoft.com/office/drawing/2014/main" id="{743A72AE-4E17-AA47-3DDC-193B6717CEAD}"/>
                  </a:ext>
                </a:extLst>
              </p:cNvPr>
              <p:cNvSpPr txBox="1">
                <a:spLocks noRot="1" noChangeAspect="1" noMove="1" noResize="1" noEditPoints="1" noAdjustHandles="1" noChangeArrowheads="1" noChangeShapeType="1" noTextEdit="1"/>
              </p:cNvSpPr>
              <p:nvPr/>
            </p:nvSpPr>
            <p:spPr>
              <a:xfrm>
                <a:off x="626263" y="4902635"/>
                <a:ext cx="3609578" cy="58432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999D2A3-AAE2-9A0D-0848-FFCDC8911C79}"/>
                  </a:ext>
                </a:extLst>
              </p:cNvPr>
              <p:cNvSpPr txBox="1"/>
              <p:nvPr/>
            </p:nvSpPr>
            <p:spPr>
              <a:xfrm>
                <a:off x="703078" y="5688520"/>
                <a:ext cx="2088007"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oMath>
                  </m:oMathPara>
                </a14:m>
                <a:endParaRPr lang="en-US" dirty="0"/>
              </a:p>
            </p:txBody>
          </p:sp>
        </mc:Choice>
        <mc:Fallback xmlns="">
          <p:sp>
            <p:nvSpPr>
              <p:cNvPr id="30" name="TextBox 29">
                <a:extLst>
                  <a:ext uri="{FF2B5EF4-FFF2-40B4-BE49-F238E27FC236}">
                    <a16:creationId xmlns:a16="http://schemas.microsoft.com/office/drawing/2014/main" id="{0999D2A3-AAE2-9A0D-0848-FFCDC8911C79}"/>
                  </a:ext>
                </a:extLst>
              </p:cNvPr>
              <p:cNvSpPr txBox="1">
                <a:spLocks noRot="1" noChangeAspect="1" noMove="1" noResize="1" noEditPoints="1" noAdjustHandles="1" noChangeArrowheads="1" noChangeShapeType="1" noTextEdit="1"/>
              </p:cNvSpPr>
              <p:nvPr/>
            </p:nvSpPr>
            <p:spPr>
              <a:xfrm>
                <a:off x="703078" y="5688520"/>
                <a:ext cx="2088007" cy="584327"/>
              </a:xfrm>
              <a:prstGeom prst="rect">
                <a:avLst/>
              </a:prstGeom>
              <a:blipFill>
                <a:blip r:embed="rId15"/>
                <a:stretch>
                  <a:fillRect/>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0AB05975-6F46-E10A-82DF-4B39D09CF360}"/>
              </a:ext>
            </a:extLst>
          </p:cNvPr>
          <p:cNvGrpSpPr/>
          <p:nvPr/>
        </p:nvGrpSpPr>
        <p:grpSpPr>
          <a:xfrm>
            <a:off x="628269" y="1942729"/>
            <a:ext cx="2811539" cy="584327"/>
            <a:chOff x="690254" y="2068897"/>
            <a:chExt cx="2811539" cy="584327"/>
          </a:xfrm>
        </p:grpSpPr>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1E46D30-8AA4-55D7-D9E4-AA70908106C8}"/>
                    </a:ext>
                  </a:extLst>
                </p:cNvPr>
                <p:cNvSpPr txBox="1"/>
                <p:nvPr/>
              </p:nvSpPr>
              <p:spPr>
                <a:xfrm>
                  <a:off x="2768124" y="2191213"/>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51E46D30-8AA4-55D7-D9E4-AA70908106C8}"/>
                    </a:ext>
                  </a:extLst>
                </p:cNvPr>
                <p:cNvSpPr txBox="1">
                  <a:spLocks noRot="1" noChangeAspect="1" noMove="1" noResize="1" noEditPoints="1" noAdjustHandles="1" noChangeArrowheads="1" noChangeShapeType="1" noTextEdit="1"/>
                </p:cNvSpPr>
                <p:nvPr/>
              </p:nvSpPr>
              <p:spPr>
                <a:xfrm>
                  <a:off x="2768124" y="2191213"/>
                  <a:ext cx="535146" cy="400110"/>
                </a:xfrm>
                <a:prstGeom prst="rect">
                  <a:avLst/>
                </a:prstGeom>
                <a:blipFill>
                  <a:blip r:embed="rId16"/>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C639D1-D8EB-07A2-10AC-04E182020BCB}"/>
                    </a:ext>
                  </a:extLst>
                </p:cNvPr>
                <p:cNvSpPr txBox="1"/>
                <p:nvPr/>
              </p:nvSpPr>
              <p:spPr>
                <a:xfrm>
                  <a:off x="2067215" y="2191213"/>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65C639D1-D8EB-07A2-10AC-04E182020BCB}"/>
                    </a:ext>
                  </a:extLst>
                </p:cNvPr>
                <p:cNvSpPr txBox="1">
                  <a:spLocks noRot="1" noChangeAspect="1" noMove="1" noResize="1" noEditPoints="1" noAdjustHandles="1" noChangeArrowheads="1" noChangeShapeType="1" noTextEdit="1"/>
                </p:cNvSpPr>
                <p:nvPr/>
              </p:nvSpPr>
              <p:spPr>
                <a:xfrm>
                  <a:off x="2067215" y="2191213"/>
                  <a:ext cx="500906" cy="400110"/>
                </a:xfrm>
                <a:prstGeom prst="rect">
                  <a:avLst/>
                </a:prstGeom>
                <a:blipFill>
                  <a:blip r:embed="rId17"/>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37F79E8-994B-0C3F-CEBD-3974C36A2AE3}"/>
                    </a:ext>
                  </a:extLst>
                </p:cNvPr>
                <p:cNvSpPr txBox="1"/>
                <p:nvPr/>
              </p:nvSpPr>
              <p:spPr>
                <a:xfrm>
                  <a:off x="690254" y="2068897"/>
                  <a:ext cx="2811539"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oMath>
                    </m:oMathPara>
                  </a14:m>
                  <a:endParaRPr lang="en-US" dirty="0"/>
                </a:p>
              </p:txBody>
            </p:sp>
          </mc:Choice>
          <mc:Fallback xmlns="">
            <p:sp>
              <p:nvSpPr>
                <p:cNvPr id="20" name="TextBox 19">
                  <a:extLst>
                    <a:ext uri="{FF2B5EF4-FFF2-40B4-BE49-F238E27FC236}">
                      <a16:creationId xmlns:a16="http://schemas.microsoft.com/office/drawing/2014/main" id="{E37F79E8-994B-0C3F-CEBD-3974C36A2AE3}"/>
                    </a:ext>
                  </a:extLst>
                </p:cNvPr>
                <p:cNvSpPr txBox="1">
                  <a:spLocks noRot="1" noChangeAspect="1" noMove="1" noResize="1" noEditPoints="1" noAdjustHandles="1" noChangeArrowheads="1" noChangeShapeType="1" noTextEdit="1"/>
                </p:cNvSpPr>
                <p:nvPr/>
              </p:nvSpPr>
              <p:spPr>
                <a:xfrm>
                  <a:off x="690254" y="2068897"/>
                  <a:ext cx="2811539" cy="58432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B9BD582-1790-9919-71E6-A18B18B15DDF}"/>
                    </a:ext>
                  </a:extLst>
                </p:cNvPr>
                <p:cNvSpPr txBox="1"/>
                <p:nvPr/>
              </p:nvSpPr>
              <p:spPr>
                <a:xfrm>
                  <a:off x="1269777" y="2191213"/>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6B9BD582-1790-9919-71E6-A18B18B15DDF}"/>
                    </a:ext>
                  </a:extLst>
                </p:cNvPr>
                <p:cNvSpPr txBox="1">
                  <a:spLocks noRot="1" noChangeAspect="1" noMove="1" noResize="1" noEditPoints="1" noAdjustHandles="1" noChangeArrowheads="1" noChangeShapeType="1" noTextEdit="1"/>
                </p:cNvSpPr>
                <p:nvPr/>
              </p:nvSpPr>
              <p:spPr>
                <a:xfrm>
                  <a:off x="1269777" y="2191213"/>
                  <a:ext cx="525528" cy="400110"/>
                </a:xfrm>
                <a:prstGeom prst="rect">
                  <a:avLst/>
                </a:prstGeom>
                <a:blipFill>
                  <a:blip r:embed="rId19"/>
                  <a:stretch>
                    <a:fillRect b="-7692"/>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EC1F66F1-DD27-575D-E19E-CF714ED53454}"/>
              </a:ext>
            </a:extLst>
          </p:cNvPr>
          <p:cNvGrpSpPr/>
          <p:nvPr/>
        </p:nvGrpSpPr>
        <p:grpSpPr>
          <a:xfrm>
            <a:off x="623866" y="2732348"/>
            <a:ext cx="2154564" cy="584327"/>
            <a:chOff x="598947" y="2854781"/>
            <a:chExt cx="2154564" cy="584327"/>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57E923D-65E5-280B-AD78-0B0E15E32C8E}"/>
                    </a:ext>
                  </a:extLst>
                </p:cNvPr>
                <p:cNvSpPr txBox="1"/>
                <p:nvPr/>
              </p:nvSpPr>
              <p:spPr>
                <a:xfrm>
                  <a:off x="2027282" y="2975249"/>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857E923D-65E5-280B-AD78-0B0E15E32C8E}"/>
                    </a:ext>
                  </a:extLst>
                </p:cNvPr>
                <p:cNvSpPr txBox="1">
                  <a:spLocks noRot="1" noChangeAspect="1" noMove="1" noResize="1" noEditPoints="1" noAdjustHandles="1" noChangeArrowheads="1" noChangeShapeType="1" noTextEdit="1"/>
                </p:cNvSpPr>
                <p:nvPr/>
              </p:nvSpPr>
              <p:spPr>
                <a:xfrm>
                  <a:off x="2027282" y="2975249"/>
                  <a:ext cx="535146" cy="4001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0CAE2A8-6ADD-43EE-0592-43ACBA7342E9}"/>
                    </a:ext>
                  </a:extLst>
                </p:cNvPr>
                <p:cNvSpPr txBox="1"/>
                <p:nvPr/>
              </p:nvSpPr>
              <p:spPr>
                <a:xfrm>
                  <a:off x="598947" y="2854781"/>
                  <a:ext cx="2154564"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oMath>
                    </m:oMathPara>
                  </a14:m>
                  <a:endParaRPr lang="en-US" dirty="0"/>
                </a:p>
              </p:txBody>
            </p:sp>
          </mc:Choice>
          <mc:Fallback xmlns="">
            <p:sp>
              <p:nvSpPr>
                <p:cNvPr id="26" name="TextBox 25">
                  <a:extLst>
                    <a:ext uri="{FF2B5EF4-FFF2-40B4-BE49-F238E27FC236}">
                      <a16:creationId xmlns:a16="http://schemas.microsoft.com/office/drawing/2014/main" id="{70CAE2A8-6ADD-43EE-0592-43ACBA7342E9}"/>
                    </a:ext>
                  </a:extLst>
                </p:cNvPr>
                <p:cNvSpPr txBox="1">
                  <a:spLocks noRot="1" noChangeAspect="1" noMove="1" noResize="1" noEditPoints="1" noAdjustHandles="1" noChangeArrowheads="1" noChangeShapeType="1" noTextEdit="1"/>
                </p:cNvSpPr>
                <p:nvPr/>
              </p:nvSpPr>
              <p:spPr>
                <a:xfrm>
                  <a:off x="598947" y="2854781"/>
                  <a:ext cx="2154564" cy="58432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16228C-0D6D-C73B-1910-3276EF44E4B2}"/>
                    </a:ext>
                  </a:extLst>
                </p:cNvPr>
                <p:cNvSpPr txBox="1"/>
                <p:nvPr/>
              </p:nvSpPr>
              <p:spPr>
                <a:xfrm>
                  <a:off x="1241559" y="2975249"/>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C616228C-0D6D-C73B-1910-3276EF44E4B2}"/>
                    </a:ext>
                  </a:extLst>
                </p:cNvPr>
                <p:cNvSpPr txBox="1">
                  <a:spLocks noRot="1" noChangeAspect="1" noMove="1" noResize="1" noEditPoints="1" noAdjustHandles="1" noChangeArrowheads="1" noChangeShapeType="1" noTextEdit="1"/>
                </p:cNvSpPr>
                <p:nvPr/>
              </p:nvSpPr>
              <p:spPr>
                <a:xfrm>
                  <a:off x="1241559" y="2975249"/>
                  <a:ext cx="500906" cy="400110"/>
                </a:xfrm>
                <a:prstGeom prst="rect">
                  <a:avLst/>
                </a:prstGeom>
                <a:blipFill>
                  <a:blip r:embed="rId22"/>
                  <a:stretch>
                    <a:fillRect b="-454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F8C2B4B-370B-5904-D326-E70344DD82F8}"/>
                  </a:ext>
                </a:extLst>
              </p:cNvPr>
              <p:cNvSpPr txBox="1"/>
              <p:nvPr/>
            </p:nvSpPr>
            <p:spPr>
              <a:xfrm>
                <a:off x="1269777" y="5780628"/>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TextBox 43">
                <a:extLst>
                  <a:ext uri="{FF2B5EF4-FFF2-40B4-BE49-F238E27FC236}">
                    <a16:creationId xmlns:a16="http://schemas.microsoft.com/office/drawing/2014/main" id="{1F8C2B4B-370B-5904-D326-E70344DD82F8}"/>
                  </a:ext>
                </a:extLst>
              </p:cNvPr>
              <p:cNvSpPr txBox="1">
                <a:spLocks noRot="1" noChangeAspect="1" noMove="1" noResize="1" noEditPoints="1" noAdjustHandles="1" noChangeArrowheads="1" noChangeShapeType="1" noTextEdit="1"/>
              </p:cNvSpPr>
              <p:nvPr/>
            </p:nvSpPr>
            <p:spPr>
              <a:xfrm>
                <a:off x="1269777" y="5780628"/>
                <a:ext cx="498213" cy="400110"/>
              </a:xfrm>
              <a:prstGeom prst="rect">
                <a:avLst/>
              </a:prstGeom>
              <a:blipFill>
                <a:blip r:embed="rId2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07FBBFB-4FF0-C922-1A48-16646551C645}"/>
                  </a:ext>
                </a:extLst>
              </p:cNvPr>
              <p:cNvSpPr txBox="1"/>
              <p:nvPr/>
            </p:nvSpPr>
            <p:spPr>
              <a:xfrm>
                <a:off x="1634166" y="475139"/>
                <a:ext cx="1709951" cy="722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h</m:t>
                          </m:r>
                        </m:sub>
                      </m:sSub>
                    </m:oMath>
                  </m:oMathPara>
                </a14:m>
                <a:endParaRPr lang="en-US" sz="2000" dirty="0"/>
              </a:p>
            </p:txBody>
          </p:sp>
        </mc:Choice>
        <mc:Fallback xmlns="">
          <p:sp>
            <p:nvSpPr>
              <p:cNvPr id="2" name="TextBox 1">
                <a:extLst>
                  <a:ext uri="{FF2B5EF4-FFF2-40B4-BE49-F238E27FC236}">
                    <a16:creationId xmlns:a16="http://schemas.microsoft.com/office/drawing/2014/main" id="{107FBBFB-4FF0-C922-1A48-16646551C645}"/>
                  </a:ext>
                </a:extLst>
              </p:cNvPr>
              <p:cNvSpPr txBox="1">
                <a:spLocks noRot="1" noChangeAspect="1" noMove="1" noResize="1" noEditPoints="1" noAdjustHandles="1" noChangeArrowheads="1" noChangeShapeType="1" noTextEdit="1"/>
              </p:cNvSpPr>
              <p:nvPr/>
            </p:nvSpPr>
            <p:spPr>
              <a:xfrm>
                <a:off x="1634166" y="475139"/>
                <a:ext cx="1709951" cy="722505"/>
              </a:xfrm>
              <a:prstGeom prst="rect">
                <a:avLst/>
              </a:prstGeom>
              <a:blipFill>
                <a:blip r:embed="rId24"/>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41660524-4556-9218-2EB0-44D25C10F2D4}"/>
              </a:ext>
            </a:extLst>
          </p:cNvPr>
          <p:cNvGrpSpPr/>
          <p:nvPr/>
        </p:nvGrpSpPr>
        <p:grpSpPr>
          <a:xfrm>
            <a:off x="537237" y="1164834"/>
            <a:ext cx="3962897" cy="722505"/>
            <a:chOff x="613437" y="1226409"/>
            <a:chExt cx="3962897" cy="722505"/>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F4A4A3F-27B7-BE94-07FB-95B87725EF8F}"/>
                    </a:ext>
                  </a:extLst>
                </p:cNvPr>
                <p:cNvSpPr txBox="1"/>
                <p:nvPr/>
              </p:nvSpPr>
              <p:spPr>
                <a:xfrm>
                  <a:off x="2940831" y="1362633"/>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5" name="TextBox 44">
                  <a:extLst>
                    <a:ext uri="{FF2B5EF4-FFF2-40B4-BE49-F238E27FC236}">
                      <a16:creationId xmlns:a16="http://schemas.microsoft.com/office/drawing/2014/main" id="{EF4A4A3F-27B7-BE94-07FB-95B87725EF8F}"/>
                    </a:ext>
                  </a:extLst>
                </p:cNvPr>
                <p:cNvSpPr txBox="1">
                  <a:spLocks noRot="1" noChangeAspect="1" noMove="1" noResize="1" noEditPoints="1" noAdjustHandles="1" noChangeArrowheads="1" noChangeShapeType="1" noTextEdit="1"/>
                </p:cNvSpPr>
                <p:nvPr/>
              </p:nvSpPr>
              <p:spPr>
                <a:xfrm>
                  <a:off x="2940831" y="1362633"/>
                  <a:ext cx="525528" cy="400110"/>
                </a:xfrm>
                <a:prstGeom prst="rect">
                  <a:avLst/>
                </a:prstGeom>
                <a:blipFill>
                  <a:blip r:embed="rId25"/>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1D33DA7C-D374-654D-2471-149E5786C778}"/>
                    </a:ext>
                  </a:extLst>
                </p:cNvPr>
                <p:cNvSpPr txBox="1"/>
                <p:nvPr/>
              </p:nvSpPr>
              <p:spPr>
                <a:xfrm>
                  <a:off x="3735808" y="1387607"/>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0" name="TextBox 69">
                  <a:extLst>
                    <a:ext uri="{FF2B5EF4-FFF2-40B4-BE49-F238E27FC236}">
                      <a16:creationId xmlns:a16="http://schemas.microsoft.com/office/drawing/2014/main" id="{1D33DA7C-D374-654D-2471-149E5786C778}"/>
                    </a:ext>
                  </a:extLst>
                </p:cNvPr>
                <p:cNvSpPr txBox="1">
                  <a:spLocks noRot="1" noChangeAspect="1" noMove="1" noResize="1" noEditPoints="1" noAdjustHandles="1" noChangeArrowheads="1" noChangeShapeType="1" noTextEdit="1"/>
                </p:cNvSpPr>
                <p:nvPr/>
              </p:nvSpPr>
              <p:spPr>
                <a:xfrm>
                  <a:off x="3735808" y="1387607"/>
                  <a:ext cx="535146" cy="400110"/>
                </a:xfrm>
                <a:prstGeom prst="rect">
                  <a:avLst/>
                </a:prstGeom>
                <a:blipFill>
                  <a:blip r:embed="rId26"/>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146C694-7ED5-2B8B-C2BE-82E80BAEE4CF}"/>
                    </a:ext>
                  </a:extLst>
                </p:cNvPr>
                <p:cNvSpPr txBox="1"/>
                <p:nvPr/>
              </p:nvSpPr>
              <p:spPr>
                <a:xfrm>
                  <a:off x="613437" y="1283012"/>
                  <a:ext cx="3962897" cy="584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oMath>
                    </m:oMathPara>
                  </a14:m>
                  <a:endParaRPr lang="en-US" dirty="0"/>
                </a:p>
              </p:txBody>
            </p:sp>
          </mc:Choice>
          <mc:Fallback xmlns="">
            <p:sp>
              <p:nvSpPr>
                <p:cNvPr id="18" name="TextBox 17">
                  <a:extLst>
                    <a:ext uri="{FF2B5EF4-FFF2-40B4-BE49-F238E27FC236}">
                      <a16:creationId xmlns:a16="http://schemas.microsoft.com/office/drawing/2014/main" id="{3146C694-7ED5-2B8B-C2BE-82E80BAEE4CF}"/>
                    </a:ext>
                  </a:extLst>
                </p:cNvPr>
                <p:cNvSpPr txBox="1">
                  <a:spLocks noRot="1" noChangeAspect="1" noMove="1" noResize="1" noEditPoints="1" noAdjustHandles="1" noChangeArrowheads="1" noChangeShapeType="1" noTextEdit="1"/>
                </p:cNvSpPr>
                <p:nvPr/>
              </p:nvSpPr>
              <p:spPr>
                <a:xfrm>
                  <a:off x="613437" y="1283012"/>
                  <a:ext cx="3962897" cy="58432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C5697D-D010-418C-83DD-A1EE21C665F1}"/>
                    </a:ext>
                  </a:extLst>
                </p:cNvPr>
                <p:cNvSpPr txBox="1"/>
                <p:nvPr/>
              </p:nvSpPr>
              <p:spPr>
                <a:xfrm>
                  <a:off x="1171798" y="1226409"/>
                  <a:ext cx="1709951" cy="722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h</m:t>
                            </m:r>
                          </m:sub>
                        </m:sSub>
                      </m:oMath>
                    </m:oMathPara>
                  </a14:m>
                  <a:endParaRPr lang="en-US" sz="2000" dirty="0"/>
                </a:p>
              </p:txBody>
            </p:sp>
          </mc:Choice>
          <mc:Fallback xmlns="">
            <p:sp>
              <p:nvSpPr>
                <p:cNvPr id="5" name="TextBox 4">
                  <a:extLst>
                    <a:ext uri="{FF2B5EF4-FFF2-40B4-BE49-F238E27FC236}">
                      <a16:creationId xmlns:a16="http://schemas.microsoft.com/office/drawing/2014/main" id="{AEC5697D-D010-418C-83DD-A1EE21C665F1}"/>
                    </a:ext>
                  </a:extLst>
                </p:cNvPr>
                <p:cNvSpPr txBox="1">
                  <a:spLocks noRot="1" noChangeAspect="1" noMove="1" noResize="1" noEditPoints="1" noAdjustHandles="1" noChangeArrowheads="1" noChangeShapeType="1" noTextEdit="1"/>
                </p:cNvSpPr>
                <p:nvPr/>
              </p:nvSpPr>
              <p:spPr>
                <a:xfrm>
                  <a:off x="1171798" y="1226409"/>
                  <a:ext cx="1709951" cy="722505"/>
                </a:xfrm>
                <a:prstGeom prst="rect">
                  <a:avLst/>
                </a:prstGeom>
                <a:blipFill>
                  <a:blip r:embed="rId2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022C3FB-9A56-74E1-223E-FAA8FE3DFEF2}"/>
                  </a:ext>
                </a:extLst>
              </p:cNvPr>
              <p:cNvSpPr txBox="1"/>
              <p:nvPr/>
            </p:nvSpPr>
            <p:spPr>
              <a:xfrm>
                <a:off x="2005457" y="4085939"/>
                <a:ext cx="716845" cy="7205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den>
                      </m:f>
                    </m:oMath>
                  </m:oMathPara>
                </a14:m>
                <a:endParaRPr lang="en-US" sz="2000" dirty="0"/>
              </a:p>
            </p:txBody>
          </p:sp>
        </mc:Choice>
        <mc:Fallback xmlns="">
          <p:sp>
            <p:nvSpPr>
              <p:cNvPr id="22" name="TextBox 21">
                <a:extLst>
                  <a:ext uri="{FF2B5EF4-FFF2-40B4-BE49-F238E27FC236}">
                    <a16:creationId xmlns:a16="http://schemas.microsoft.com/office/drawing/2014/main" id="{5022C3FB-9A56-74E1-223E-FAA8FE3DFEF2}"/>
                  </a:ext>
                </a:extLst>
              </p:cNvPr>
              <p:cNvSpPr txBox="1">
                <a:spLocks noRot="1" noChangeAspect="1" noMove="1" noResize="1" noEditPoints="1" noAdjustHandles="1" noChangeArrowheads="1" noChangeShapeType="1" noTextEdit="1"/>
              </p:cNvSpPr>
              <p:nvPr/>
            </p:nvSpPr>
            <p:spPr>
              <a:xfrm>
                <a:off x="2005457" y="4085939"/>
                <a:ext cx="716845" cy="720518"/>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57EA24-0B0E-5D24-5C3D-E2DC4EBCBF67}"/>
                  </a:ext>
                </a:extLst>
              </p:cNvPr>
              <p:cNvSpPr txBox="1"/>
              <p:nvPr/>
            </p:nvSpPr>
            <p:spPr>
              <a:xfrm>
                <a:off x="2320215" y="4266870"/>
                <a:ext cx="7168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𝑣</m:t>
                          </m:r>
                        </m:sub>
                      </m:sSub>
                    </m:oMath>
                  </m:oMathPara>
                </a14:m>
                <a:endParaRPr lang="en-US" sz="2000" dirty="0"/>
              </a:p>
            </p:txBody>
          </p:sp>
        </mc:Choice>
        <mc:Fallback xmlns="">
          <p:sp>
            <p:nvSpPr>
              <p:cNvPr id="24" name="TextBox 23">
                <a:extLst>
                  <a:ext uri="{FF2B5EF4-FFF2-40B4-BE49-F238E27FC236}">
                    <a16:creationId xmlns:a16="http://schemas.microsoft.com/office/drawing/2014/main" id="{2357EA24-0B0E-5D24-5C3D-E2DC4EBCBF67}"/>
                  </a:ext>
                </a:extLst>
              </p:cNvPr>
              <p:cNvSpPr txBox="1">
                <a:spLocks noRot="1" noChangeAspect="1" noMove="1" noResize="1" noEditPoints="1" noAdjustHandles="1" noChangeArrowheads="1" noChangeShapeType="1" noTextEdit="1"/>
              </p:cNvSpPr>
              <p:nvPr/>
            </p:nvSpPr>
            <p:spPr>
              <a:xfrm>
                <a:off x="2320215" y="4266870"/>
                <a:ext cx="716845" cy="400110"/>
              </a:xfrm>
              <a:prstGeom prst="rect">
                <a:avLst/>
              </a:prstGeom>
              <a:blipFill>
                <a:blip r:embed="rId30"/>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7470F83-55B4-ED4B-8302-6B18D7B8AC24}"/>
                  </a:ext>
                </a:extLst>
              </p:cNvPr>
              <p:cNvSpPr txBox="1"/>
              <p:nvPr/>
            </p:nvSpPr>
            <p:spPr>
              <a:xfrm>
                <a:off x="1935546" y="4292310"/>
                <a:ext cx="303801" cy="307777"/>
              </a:xfrm>
              <a:prstGeom prst="rect">
                <a:avLst/>
              </a:prstGeom>
              <a:noFill/>
            </p:spPr>
            <p:txBody>
              <a:bodyPr wrap="non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𝑣</m:t>
                        </m:r>
                      </m:sub>
                    </m:sSub>
                  </m:oMath>
                </a14:m>
                <a:r>
                  <a:rPr lang="en-US" sz="2000" dirty="0"/>
                  <a:t> </a:t>
                </a:r>
              </a:p>
            </p:txBody>
          </p:sp>
        </mc:Choice>
        <mc:Fallback xmlns="">
          <p:sp>
            <p:nvSpPr>
              <p:cNvPr id="25" name="TextBox 24">
                <a:extLst>
                  <a:ext uri="{FF2B5EF4-FFF2-40B4-BE49-F238E27FC236}">
                    <a16:creationId xmlns:a16="http://schemas.microsoft.com/office/drawing/2014/main" id="{57470F83-55B4-ED4B-8302-6B18D7B8AC24}"/>
                  </a:ext>
                </a:extLst>
              </p:cNvPr>
              <p:cNvSpPr txBox="1">
                <a:spLocks noRot="1" noChangeAspect="1" noMove="1" noResize="1" noEditPoints="1" noAdjustHandles="1" noChangeArrowheads="1" noChangeShapeType="1" noTextEdit="1"/>
              </p:cNvSpPr>
              <p:nvPr/>
            </p:nvSpPr>
            <p:spPr>
              <a:xfrm>
                <a:off x="1935546" y="4292310"/>
                <a:ext cx="303801" cy="307777"/>
              </a:xfrm>
              <a:prstGeom prst="rect">
                <a:avLst/>
              </a:prstGeom>
              <a:blipFill>
                <a:blip r:embed="rId31"/>
                <a:stretch>
                  <a:fillRect l="-30612"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D2837C8-9DF7-C39A-2264-30C445ACB1E6}"/>
                  </a:ext>
                </a:extLst>
              </p:cNvPr>
              <p:cNvSpPr txBox="1"/>
              <p:nvPr/>
            </p:nvSpPr>
            <p:spPr>
              <a:xfrm>
                <a:off x="1423284" y="4847245"/>
                <a:ext cx="716845" cy="7205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den>
                      </m:f>
                    </m:oMath>
                  </m:oMathPara>
                </a14:m>
                <a:endParaRPr lang="en-US" sz="2000" dirty="0"/>
              </a:p>
            </p:txBody>
          </p:sp>
        </mc:Choice>
        <mc:Fallback xmlns="">
          <p:sp>
            <p:nvSpPr>
              <p:cNvPr id="29" name="TextBox 28">
                <a:extLst>
                  <a:ext uri="{FF2B5EF4-FFF2-40B4-BE49-F238E27FC236}">
                    <a16:creationId xmlns:a16="http://schemas.microsoft.com/office/drawing/2014/main" id="{3D2837C8-9DF7-C39A-2264-30C445ACB1E6}"/>
                  </a:ext>
                </a:extLst>
              </p:cNvPr>
              <p:cNvSpPr txBox="1">
                <a:spLocks noRot="1" noChangeAspect="1" noMove="1" noResize="1" noEditPoints="1" noAdjustHandles="1" noChangeArrowheads="1" noChangeShapeType="1" noTextEdit="1"/>
              </p:cNvSpPr>
              <p:nvPr/>
            </p:nvSpPr>
            <p:spPr>
              <a:xfrm>
                <a:off x="1423284" y="4847245"/>
                <a:ext cx="716845" cy="720518"/>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3B89754-22A8-6324-36FD-DBA50856DA50}"/>
                  </a:ext>
                </a:extLst>
              </p:cNvPr>
              <p:cNvSpPr txBox="1"/>
              <p:nvPr/>
            </p:nvSpPr>
            <p:spPr>
              <a:xfrm>
                <a:off x="1738042" y="5028176"/>
                <a:ext cx="7168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𝑣</m:t>
                          </m:r>
                        </m:sub>
                      </m:sSub>
                    </m:oMath>
                  </m:oMathPara>
                </a14:m>
                <a:endParaRPr lang="en-US" sz="2000" dirty="0"/>
              </a:p>
            </p:txBody>
          </p:sp>
        </mc:Choice>
        <mc:Fallback xmlns="">
          <p:sp>
            <p:nvSpPr>
              <p:cNvPr id="32" name="TextBox 31">
                <a:extLst>
                  <a:ext uri="{FF2B5EF4-FFF2-40B4-BE49-F238E27FC236}">
                    <a16:creationId xmlns:a16="http://schemas.microsoft.com/office/drawing/2014/main" id="{13B89754-22A8-6324-36FD-DBA50856DA50}"/>
                  </a:ext>
                </a:extLst>
              </p:cNvPr>
              <p:cNvSpPr txBox="1">
                <a:spLocks noRot="1" noChangeAspect="1" noMove="1" noResize="1" noEditPoints="1" noAdjustHandles="1" noChangeArrowheads="1" noChangeShapeType="1" noTextEdit="1"/>
              </p:cNvSpPr>
              <p:nvPr/>
            </p:nvSpPr>
            <p:spPr>
              <a:xfrm>
                <a:off x="1738042" y="5028176"/>
                <a:ext cx="716845" cy="400110"/>
              </a:xfrm>
              <a:prstGeom prst="rect">
                <a:avLst/>
              </a:prstGeom>
              <a:blipFill>
                <a:blip r:embed="rId33"/>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349CC4F-1E86-68DF-C86A-E5C58EF9AECA}"/>
                  </a:ext>
                </a:extLst>
              </p:cNvPr>
              <p:cNvSpPr txBox="1"/>
              <p:nvPr/>
            </p:nvSpPr>
            <p:spPr>
              <a:xfrm>
                <a:off x="1353373" y="5053616"/>
                <a:ext cx="303801" cy="307777"/>
              </a:xfrm>
              <a:prstGeom prst="rect">
                <a:avLst/>
              </a:prstGeom>
              <a:noFill/>
            </p:spPr>
            <p:txBody>
              <a:bodyPr wrap="non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𝑣</m:t>
                        </m:r>
                      </m:sub>
                    </m:sSub>
                  </m:oMath>
                </a14:m>
                <a:r>
                  <a:rPr lang="en-US" sz="2000" dirty="0"/>
                  <a:t> </a:t>
                </a:r>
              </a:p>
            </p:txBody>
          </p:sp>
        </mc:Choice>
        <mc:Fallback xmlns="">
          <p:sp>
            <p:nvSpPr>
              <p:cNvPr id="33" name="TextBox 32">
                <a:extLst>
                  <a:ext uri="{FF2B5EF4-FFF2-40B4-BE49-F238E27FC236}">
                    <a16:creationId xmlns:a16="http://schemas.microsoft.com/office/drawing/2014/main" id="{5349CC4F-1E86-68DF-C86A-E5C58EF9AECA}"/>
                  </a:ext>
                </a:extLst>
              </p:cNvPr>
              <p:cNvSpPr txBox="1">
                <a:spLocks noRot="1" noChangeAspect="1" noMove="1" noResize="1" noEditPoints="1" noAdjustHandles="1" noChangeArrowheads="1" noChangeShapeType="1" noTextEdit="1"/>
              </p:cNvSpPr>
              <p:nvPr/>
            </p:nvSpPr>
            <p:spPr>
              <a:xfrm>
                <a:off x="1353373" y="5053616"/>
                <a:ext cx="303801" cy="307777"/>
              </a:xfrm>
              <a:prstGeom prst="rect">
                <a:avLst/>
              </a:prstGeom>
              <a:blipFill>
                <a:blip r:embed="rId34"/>
                <a:stretch>
                  <a:fillRect l="-30000" b="-12000"/>
                </a:stretch>
              </a:blipFill>
            </p:spPr>
            <p:txBody>
              <a:bodyPr/>
              <a:lstStyle/>
              <a:p>
                <a:r>
                  <a:rPr lang="en-US">
                    <a:noFill/>
                  </a:rPr>
                  <a:t> </a:t>
                </a:r>
              </a:p>
            </p:txBody>
          </p:sp>
        </mc:Fallback>
      </mc:AlternateContent>
    </p:spTree>
    <p:extLst>
      <p:ext uri="{BB962C8B-B14F-4D97-AF65-F5344CB8AC3E}">
        <p14:creationId xmlns:p14="http://schemas.microsoft.com/office/powerpoint/2010/main" val="4274979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870BE-A81D-9891-721F-A38FD378142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34A9E66-DC07-7842-B793-1FC564A05FDE}"/>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50EFF76C-2637-9AF2-A5DD-78103D3B583B}"/>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0E1B96-1A1B-4446-CDED-13336BAD7B61}"/>
                  </a:ext>
                </a:extLst>
              </p:cNvPr>
              <p:cNvSpPr txBox="1"/>
              <p:nvPr/>
            </p:nvSpPr>
            <p:spPr>
              <a:xfrm>
                <a:off x="3996267" y="32987"/>
                <a:ext cx="4350935"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b="1" dirty="0"/>
                  <a:t>constant</a:t>
                </a:r>
              </a:p>
            </p:txBody>
          </p:sp>
        </mc:Choice>
        <mc:Fallback xmlns="">
          <p:sp>
            <p:nvSpPr>
              <p:cNvPr id="14" name="TextBox 13">
                <a:extLst>
                  <a:ext uri="{FF2B5EF4-FFF2-40B4-BE49-F238E27FC236}">
                    <a16:creationId xmlns:a16="http://schemas.microsoft.com/office/drawing/2014/main" id="{420E1B96-1A1B-4446-CDED-13336BAD7B61}"/>
                  </a:ext>
                </a:extLst>
              </p:cNvPr>
              <p:cNvSpPr txBox="1">
                <a:spLocks noRot="1" noChangeAspect="1" noMove="1" noResize="1" noEditPoints="1" noAdjustHandles="1" noChangeArrowheads="1" noChangeShapeType="1" noTextEdit="1"/>
              </p:cNvSpPr>
              <p:nvPr/>
            </p:nvSpPr>
            <p:spPr>
              <a:xfrm>
                <a:off x="3996267" y="32987"/>
                <a:ext cx="4350935" cy="369332"/>
              </a:xfrm>
              <a:prstGeom prst="rect">
                <a:avLst/>
              </a:prstGeom>
              <a:blipFill>
                <a:blip r:embed="rId3"/>
                <a:stretch>
                  <a:fillRect l="-2525" t="-24590" r="-3506"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F886010-175D-3855-3E14-4571E68C3A6B}"/>
                  </a:ext>
                </a:extLst>
              </p:cNvPr>
              <p:cNvSpPr txBox="1"/>
              <p:nvPr/>
            </p:nvSpPr>
            <p:spPr>
              <a:xfrm>
                <a:off x="3811934" y="3684477"/>
                <a:ext cx="5444741" cy="46166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b="1" dirty="0"/>
                  <a:t>constant</a:t>
                </a:r>
              </a:p>
            </p:txBody>
          </p:sp>
        </mc:Choice>
        <mc:Fallback xmlns="">
          <p:sp>
            <p:nvSpPr>
              <p:cNvPr id="15" name="TextBox 14">
                <a:extLst>
                  <a:ext uri="{FF2B5EF4-FFF2-40B4-BE49-F238E27FC236}">
                    <a16:creationId xmlns:a16="http://schemas.microsoft.com/office/drawing/2014/main" id="{5F886010-175D-3855-3E14-4571E68C3A6B}"/>
                  </a:ext>
                </a:extLst>
              </p:cNvPr>
              <p:cNvSpPr txBox="1">
                <a:spLocks noRot="1" noChangeAspect="1" noMove="1" noResize="1" noEditPoints="1" noAdjustHandles="1" noChangeArrowheads="1" noChangeShapeType="1" noTextEdit="1"/>
              </p:cNvSpPr>
              <p:nvPr/>
            </p:nvSpPr>
            <p:spPr>
              <a:xfrm>
                <a:off x="3811934" y="3684477"/>
                <a:ext cx="5444741" cy="461665"/>
              </a:xfrm>
              <a:prstGeom prst="rect">
                <a:avLst/>
              </a:prstGeom>
              <a:blipFill>
                <a:blip r:embed="rId4"/>
                <a:stretch>
                  <a:fillRect l="-224"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7E08288-78B2-9561-93F5-308C8E5F8EF1}"/>
                  </a:ext>
                </a:extLst>
              </p:cNvPr>
              <p:cNvSpPr txBox="1"/>
              <p:nvPr/>
            </p:nvSpPr>
            <p:spPr>
              <a:xfrm>
                <a:off x="626263" y="4902635"/>
                <a:ext cx="5102615" cy="636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𝑣</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oMath>
                  </m:oMathPara>
                </a14:m>
                <a:endParaRPr lang="en-US" dirty="0"/>
              </a:p>
            </p:txBody>
          </p:sp>
        </mc:Choice>
        <mc:Fallback xmlns="">
          <p:sp>
            <p:nvSpPr>
              <p:cNvPr id="28" name="TextBox 27">
                <a:extLst>
                  <a:ext uri="{FF2B5EF4-FFF2-40B4-BE49-F238E27FC236}">
                    <a16:creationId xmlns:a16="http://schemas.microsoft.com/office/drawing/2014/main" id="{47E08288-78B2-9561-93F5-308C8E5F8EF1}"/>
                  </a:ext>
                </a:extLst>
              </p:cNvPr>
              <p:cNvSpPr txBox="1">
                <a:spLocks noRot="1" noChangeAspect="1" noMove="1" noResize="1" noEditPoints="1" noAdjustHandles="1" noChangeArrowheads="1" noChangeShapeType="1" noTextEdit="1"/>
              </p:cNvSpPr>
              <p:nvPr/>
            </p:nvSpPr>
            <p:spPr>
              <a:xfrm>
                <a:off x="626263" y="4902635"/>
                <a:ext cx="5102615" cy="6363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FF0BF2-1596-C338-04B6-410B452A1E8A}"/>
                  </a:ext>
                </a:extLst>
              </p:cNvPr>
              <p:cNvSpPr txBox="1"/>
              <p:nvPr/>
            </p:nvSpPr>
            <p:spPr>
              <a:xfrm>
                <a:off x="703078" y="5688520"/>
                <a:ext cx="2045047"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oMath>
                  </m:oMathPara>
                </a14:m>
                <a:endParaRPr lang="en-US" dirty="0"/>
              </a:p>
            </p:txBody>
          </p:sp>
        </mc:Choice>
        <mc:Fallback xmlns="">
          <p:sp>
            <p:nvSpPr>
              <p:cNvPr id="30" name="TextBox 29">
                <a:extLst>
                  <a:ext uri="{FF2B5EF4-FFF2-40B4-BE49-F238E27FC236}">
                    <a16:creationId xmlns:a16="http://schemas.microsoft.com/office/drawing/2014/main" id="{F4FF0BF2-1596-C338-04B6-410B452A1E8A}"/>
                  </a:ext>
                </a:extLst>
              </p:cNvPr>
              <p:cNvSpPr txBox="1">
                <a:spLocks noRot="1" noChangeAspect="1" noMove="1" noResize="1" noEditPoints="1" noAdjustHandles="1" noChangeArrowheads="1" noChangeShapeType="1" noTextEdit="1"/>
              </p:cNvSpPr>
              <p:nvPr/>
            </p:nvSpPr>
            <p:spPr>
              <a:xfrm>
                <a:off x="703078" y="5688520"/>
                <a:ext cx="2045047" cy="5843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6C4CC2B-FEAA-2416-805D-243012D3961D}"/>
                  </a:ext>
                </a:extLst>
              </p:cNvPr>
              <p:cNvSpPr txBox="1"/>
              <p:nvPr/>
            </p:nvSpPr>
            <p:spPr>
              <a:xfrm>
                <a:off x="628269" y="1942729"/>
                <a:ext cx="2937343"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oMath>
                  </m:oMathPara>
                </a14:m>
                <a:endParaRPr lang="en-US" dirty="0"/>
              </a:p>
            </p:txBody>
          </p:sp>
        </mc:Choice>
        <mc:Fallback xmlns="">
          <p:sp>
            <p:nvSpPr>
              <p:cNvPr id="20" name="TextBox 19">
                <a:extLst>
                  <a:ext uri="{FF2B5EF4-FFF2-40B4-BE49-F238E27FC236}">
                    <a16:creationId xmlns:a16="http://schemas.microsoft.com/office/drawing/2014/main" id="{26C4CC2B-FEAA-2416-805D-243012D3961D}"/>
                  </a:ext>
                </a:extLst>
              </p:cNvPr>
              <p:cNvSpPr txBox="1">
                <a:spLocks noRot="1" noChangeAspect="1" noMove="1" noResize="1" noEditPoints="1" noAdjustHandles="1" noChangeArrowheads="1" noChangeShapeType="1" noTextEdit="1"/>
              </p:cNvSpPr>
              <p:nvPr/>
            </p:nvSpPr>
            <p:spPr>
              <a:xfrm>
                <a:off x="628269" y="1942729"/>
                <a:ext cx="2937343" cy="584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A07A60A-B2B3-EE2A-C740-0692C96CC52E}"/>
                  </a:ext>
                </a:extLst>
              </p:cNvPr>
              <p:cNvSpPr txBox="1"/>
              <p:nvPr/>
            </p:nvSpPr>
            <p:spPr>
              <a:xfrm>
                <a:off x="623866" y="2732348"/>
                <a:ext cx="2181623"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oMath>
                  </m:oMathPara>
                </a14:m>
                <a:endParaRPr lang="en-US" dirty="0"/>
              </a:p>
            </p:txBody>
          </p:sp>
        </mc:Choice>
        <mc:Fallback xmlns="">
          <p:sp>
            <p:nvSpPr>
              <p:cNvPr id="26" name="TextBox 25">
                <a:extLst>
                  <a:ext uri="{FF2B5EF4-FFF2-40B4-BE49-F238E27FC236}">
                    <a16:creationId xmlns:a16="http://schemas.microsoft.com/office/drawing/2014/main" id="{8A07A60A-B2B3-EE2A-C740-0692C96CC52E}"/>
                  </a:ext>
                </a:extLst>
              </p:cNvPr>
              <p:cNvSpPr txBox="1">
                <a:spLocks noRot="1" noChangeAspect="1" noMove="1" noResize="1" noEditPoints="1" noAdjustHandles="1" noChangeArrowheads="1" noChangeShapeType="1" noTextEdit="1"/>
              </p:cNvSpPr>
              <p:nvPr/>
            </p:nvSpPr>
            <p:spPr>
              <a:xfrm>
                <a:off x="623866" y="2732348"/>
                <a:ext cx="2181623" cy="5843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B89E78-159F-8B6C-4C3C-7923F26AD067}"/>
                  </a:ext>
                </a:extLst>
              </p:cNvPr>
              <p:cNvSpPr txBox="1"/>
              <p:nvPr/>
            </p:nvSpPr>
            <p:spPr>
              <a:xfrm>
                <a:off x="537237" y="1221437"/>
                <a:ext cx="5902566" cy="6363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h</m:t>
                              </m:r>
                            </m:sub>
                          </m:sSub>
                        </m:den>
                      </m:f>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𝑣</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h</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oMath>
                  </m:oMathPara>
                </a14:m>
                <a:endParaRPr lang="en-US" dirty="0"/>
              </a:p>
            </p:txBody>
          </p:sp>
        </mc:Choice>
        <mc:Fallback xmlns="">
          <p:sp>
            <p:nvSpPr>
              <p:cNvPr id="18" name="TextBox 17">
                <a:extLst>
                  <a:ext uri="{FF2B5EF4-FFF2-40B4-BE49-F238E27FC236}">
                    <a16:creationId xmlns:a16="http://schemas.microsoft.com/office/drawing/2014/main" id="{76B89E78-159F-8B6C-4C3C-7923F26AD067}"/>
                  </a:ext>
                </a:extLst>
              </p:cNvPr>
              <p:cNvSpPr txBox="1">
                <a:spLocks noRot="1" noChangeAspect="1" noMove="1" noResize="1" noEditPoints="1" noAdjustHandles="1" noChangeArrowheads="1" noChangeShapeType="1" noTextEdit="1"/>
              </p:cNvSpPr>
              <p:nvPr/>
            </p:nvSpPr>
            <p:spPr>
              <a:xfrm>
                <a:off x="537237" y="1221437"/>
                <a:ext cx="5902566" cy="636328"/>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505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52B13-3088-DE38-8437-9951BC2E82F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0A540A9-D13A-4A42-9318-4DD65F3705CB}"/>
              </a:ext>
            </a:extLst>
          </p:cNvPr>
          <p:cNvSpPr txBox="1"/>
          <p:nvPr/>
        </p:nvSpPr>
        <p:spPr>
          <a:xfrm>
            <a:off x="563214" y="1697507"/>
            <a:ext cx="3385157" cy="461665"/>
          </a:xfrm>
          <a:prstGeom prst="rect">
            <a:avLst/>
          </a:prstGeom>
          <a:noFill/>
        </p:spPr>
        <p:txBody>
          <a:bodyPr wrap="none" rtlCol="0">
            <a:spAutoFit/>
          </a:bodyPr>
          <a:lstStyle/>
          <a:p>
            <a:r>
              <a:rPr lang="en-US" sz="2400" dirty="0">
                <a:latin typeface="+mj-lt"/>
              </a:rPr>
              <a:t>Disease-free Equilibrium: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EBA2C-4C71-F3E0-D8D2-C7543F4E12DD}"/>
                  </a:ext>
                </a:extLst>
              </p:cNvPr>
              <p:cNvSpPr txBox="1"/>
              <p:nvPr/>
            </p:nvSpPr>
            <p:spPr>
              <a:xfrm>
                <a:off x="688754" y="2126605"/>
                <a:ext cx="396289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h</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=0</m:t>
                    </m:r>
                  </m:oMath>
                </a14:m>
                <a:endParaRPr lang="en-US" sz="2000" dirty="0"/>
              </a:p>
            </p:txBody>
          </p:sp>
        </mc:Choice>
        <mc:Fallback xmlns="">
          <p:sp>
            <p:nvSpPr>
              <p:cNvPr id="17" name="TextBox 16">
                <a:extLst>
                  <a:ext uri="{FF2B5EF4-FFF2-40B4-BE49-F238E27FC236}">
                    <a16:creationId xmlns:a16="http://schemas.microsoft.com/office/drawing/2014/main" id="{169EBA2C-4C71-F3E0-D8D2-C7543F4E12DD}"/>
                  </a:ext>
                </a:extLst>
              </p:cNvPr>
              <p:cNvSpPr txBox="1">
                <a:spLocks noRot="1" noChangeAspect="1" noMove="1" noResize="1" noEditPoints="1" noAdjustHandles="1" noChangeArrowheads="1" noChangeShapeType="1" noTextEdit="1"/>
              </p:cNvSpPr>
              <p:nvPr/>
            </p:nvSpPr>
            <p:spPr>
              <a:xfrm>
                <a:off x="688754" y="2126605"/>
                <a:ext cx="3962897" cy="307777"/>
              </a:xfrm>
              <a:prstGeom prst="rect">
                <a:avLst/>
              </a:prstGeom>
              <a:blipFill>
                <a:blip r:embed="rId3"/>
                <a:stretch>
                  <a:fillRect l="-2308" t="-24000" b="-5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1A4611-C113-4424-30B3-670F705BE6B1}"/>
                  </a:ext>
                </a:extLst>
              </p:cNvPr>
              <p:cNvSpPr txBox="1"/>
              <p:nvPr/>
            </p:nvSpPr>
            <p:spPr>
              <a:xfrm>
                <a:off x="688754" y="2522663"/>
                <a:ext cx="396289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𝑣</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=0</m:t>
                    </m:r>
                  </m:oMath>
                </a14:m>
                <a:endParaRPr lang="en-US" sz="2000" dirty="0"/>
              </a:p>
            </p:txBody>
          </p:sp>
        </mc:Choice>
        <mc:Fallback xmlns="">
          <p:sp>
            <p:nvSpPr>
              <p:cNvPr id="19" name="TextBox 18">
                <a:extLst>
                  <a:ext uri="{FF2B5EF4-FFF2-40B4-BE49-F238E27FC236}">
                    <a16:creationId xmlns:a16="http://schemas.microsoft.com/office/drawing/2014/main" id="{4F1A4611-C113-4424-30B3-670F705BE6B1}"/>
                  </a:ext>
                </a:extLst>
              </p:cNvPr>
              <p:cNvSpPr txBox="1">
                <a:spLocks noRot="1" noChangeAspect="1" noMove="1" noResize="1" noEditPoints="1" noAdjustHandles="1" noChangeArrowheads="1" noChangeShapeType="1" noTextEdit="1"/>
              </p:cNvSpPr>
              <p:nvPr/>
            </p:nvSpPr>
            <p:spPr>
              <a:xfrm>
                <a:off x="688754" y="2522663"/>
                <a:ext cx="3962897" cy="307777"/>
              </a:xfrm>
              <a:prstGeom prst="rect">
                <a:avLst/>
              </a:prstGeom>
              <a:blipFill>
                <a:blip r:embed="rId4"/>
                <a:stretch>
                  <a:fillRect l="-2308" t="-24000" b="-52000"/>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2CC1450-2F08-E8B3-2B50-B3158D0E569B}"/>
              </a:ext>
            </a:extLst>
          </p:cNvPr>
          <p:cNvSpPr txBox="1"/>
          <p:nvPr/>
        </p:nvSpPr>
        <p:spPr>
          <a:xfrm>
            <a:off x="316357" y="325023"/>
            <a:ext cx="6923627" cy="1015663"/>
          </a:xfrm>
          <a:prstGeom prst="rect">
            <a:avLst/>
          </a:prstGeom>
          <a:noFill/>
        </p:spPr>
        <p:txBody>
          <a:bodyPr wrap="none" rtlCol="0">
            <a:spAutoFit/>
          </a:bodyPr>
          <a:lstStyle/>
          <a:p>
            <a:r>
              <a:rPr lang="en-US" sz="2400" b="1" dirty="0"/>
              <a:t>Stability analysis of the disease-free equilibrium</a:t>
            </a:r>
            <a:endParaRPr lang="en-US" b="1" dirty="0"/>
          </a:p>
          <a:p>
            <a:r>
              <a:rPr lang="en-US" dirty="0"/>
              <a:t>For what parameter values:  will there be an outbreak?</a:t>
            </a:r>
          </a:p>
          <a:p>
            <a:r>
              <a:rPr lang="en-US" dirty="0"/>
              <a:t>                                                            will transmission persist into the future?</a:t>
            </a:r>
          </a:p>
        </p:txBody>
      </p:sp>
    </p:spTree>
    <p:extLst>
      <p:ext uri="{BB962C8B-B14F-4D97-AF65-F5344CB8AC3E}">
        <p14:creationId xmlns:p14="http://schemas.microsoft.com/office/powerpoint/2010/main" val="1399886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5823C-2AA1-05E8-4394-992EF5F37CDD}"/>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9CB2C9D-C8B3-DE0E-CB22-AA281681B824}"/>
              </a:ext>
            </a:extLst>
          </p:cNvPr>
          <p:cNvGrpSpPr/>
          <p:nvPr/>
        </p:nvGrpSpPr>
        <p:grpSpPr>
          <a:xfrm>
            <a:off x="3934176" y="3843868"/>
            <a:ext cx="8067047" cy="2780420"/>
            <a:chOff x="5334000" y="2335826"/>
            <a:chExt cx="6858000" cy="2363705"/>
          </a:xfrm>
        </p:grpSpPr>
        <p:pic>
          <p:nvPicPr>
            <p:cNvPr id="2052" name="Picture 4" descr="FIG. 5.">
              <a:extLst>
                <a:ext uri="{FF2B5EF4-FFF2-40B4-BE49-F238E27FC236}">
                  <a16:creationId xmlns:a16="http://schemas.microsoft.com/office/drawing/2014/main" id="{1192CB91-DF07-B1CD-0C5E-DBFF47621A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986"/>
            <a:stretch/>
          </p:blipFill>
          <p:spPr bwMode="auto">
            <a:xfrm rot="5400000">
              <a:off x="7776370" y="283901"/>
              <a:ext cx="197326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FIG. 5.">
              <a:extLst>
                <a:ext uri="{FF2B5EF4-FFF2-40B4-BE49-F238E27FC236}">
                  <a16:creationId xmlns:a16="http://schemas.microsoft.com/office/drawing/2014/main" id="{5D77D531-907A-F401-7552-3AA8D75530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2280"/>
            <a:stretch/>
          </p:blipFill>
          <p:spPr bwMode="auto">
            <a:xfrm rot="5400000">
              <a:off x="8567777" y="-897951"/>
              <a:ext cx="390445"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6">
            <a:extLst>
              <a:ext uri="{FF2B5EF4-FFF2-40B4-BE49-F238E27FC236}">
                <a16:creationId xmlns:a16="http://schemas.microsoft.com/office/drawing/2014/main" id="{8DB97059-7C74-84E3-5AFE-636604AE5722}"/>
              </a:ext>
            </a:extLst>
          </p:cNvPr>
          <p:cNvSpPr>
            <a:spLocks noGrp="1"/>
          </p:cNvSpPr>
          <p:nvPr>
            <p:ph sz="half" idx="1"/>
          </p:nvPr>
        </p:nvSpPr>
        <p:spPr/>
        <p:txBody>
          <a:bodyPr>
            <a:noAutofit/>
          </a:bodyPr>
          <a:lstStyle/>
          <a:p>
            <a:r>
              <a:rPr lang="en-US" sz="2400" dirty="0"/>
              <a:t>Over 25% of recent emerging* infectious diseases are zoonotic* mosquito-borne diseases</a:t>
            </a:r>
          </a:p>
          <a:p>
            <a:pPr lvl="1"/>
            <a:r>
              <a:rPr lang="en-US" sz="2000" dirty="0"/>
              <a:t>Ex: Zika, dengue, chikungunya, West Nile Virus, yellow fever, malaria(s)</a:t>
            </a:r>
          </a:p>
          <a:p>
            <a:pPr lvl="1"/>
            <a:endParaRPr lang="en-US" sz="2000" dirty="0"/>
          </a:p>
          <a:p>
            <a:r>
              <a:rPr lang="en-US" sz="2400" dirty="0"/>
              <a:t>Resurgence is connected to:</a:t>
            </a:r>
          </a:p>
          <a:p>
            <a:pPr lvl="1"/>
            <a:r>
              <a:rPr lang="en-US" sz="2000" dirty="0"/>
              <a:t>Global climate change</a:t>
            </a:r>
          </a:p>
          <a:p>
            <a:pPr lvl="1"/>
            <a:r>
              <a:rPr lang="en-US" sz="2000" dirty="0"/>
              <a:t>Air transport networks</a:t>
            </a:r>
          </a:p>
          <a:p>
            <a:pPr lvl="1"/>
            <a:r>
              <a:rPr lang="en-US" sz="2000" dirty="0"/>
              <a:t>Changes in land-use</a:t>
            </a:r>
          </a:p>
          <a:p>
            <a:pPr lvl="1"/>
            <a:r>
              <a:rPr lang="en-US" sz="2000" dirty="0"/>
              <a:t>….</a:t>
            </a:r>
          </a:p>
          <a:p>
            <a:endParaRPr lang="en-US" sz="2400" dirty="0"/>
          </a:p>
          <a:p>
            <a:endParaRPr lang="en-US" sz="2400" dirty="0"/>
          </a:p>
          <a:p>
            <a:endParaRPr lang="en-US" sz="2400" dirty="0"/>
          </a:p>
        </p:txBody>
      </p:sp>
      <p:sp>
        <p:nvSpPr>
          <p:cNvPr id="6" name="Title 5">
            <a:extLst>
              <a:ext uri="{FF2B5EF4-FFF2-40B4-BE49-F238E27FC236}">
                <a16:creationId xmlns:a16="http://schemas.microsoft.com/office/drawing/2014/main" id="{1AD4F120-678E-1643-7AA1-3B5DBF2C54F9}"/>
              </a:ext>
            </a:extLst>
          </p:cNvPr>
          <p:cNvSpPr>
            <a:spLocks noGrp="1"/>
          </p:cNvSpPr>
          <p:nvPr>
            <p:ph type="title"/>
          </p:nvPr>
        </p:nvSpPr>
        <p:spPr/>
        <p:txBody>
          <a:bodyPr>
            <a:normAutofit/>
          </a:bodyPr>
          <a:lstStyle/>
          <a:p>
            <a:r>
              <a:rPr lang="en-US" sz="4400" dirty="0"/>
              <a:t>Mosquito-borne diseases are one of humanity’s </a:t>
            </a:r>
            <a:r>
              <a:rPr lang="en-US" sz="4400" b="1" dirty="0"/>
              <a:t>oldest</a:t>
            </a:r>
            <a:r>
              <a:rPr lang="en-US" sz="4400" dirty="0"/>
              <a:t> and </a:t>
            </a:r>
            <a:r>
              <a:rPr lang="en-US" sz="4400" b="1" u="sng" dirty="0"/>
              <a:t>newest</a:t>
            </a:r>
            <a:r>
              <a:rPr lang="en-US" sz="4400" dirty="0"/>
              <a:t> problems</a:t>
            </a:r>
            <a:endParaRPr lang="en-US" dirty="0"/>
          </a:p>
        </p:txBody>
      </p:sp>
    </p:spTree>
    <p:extLst>
      <p:ext uri="{BB962C8B-B14F-4D97-AF65-F5344CB8AC3E}">
        <p14:creationId xmlns:p14="http://schemas.microsoft.com/office/powerpoint/2010/main" val="1661099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4A59A-352C-AED4-A11B-3574D0A2359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A05AC1D-BD5E-7A31-7D47-E37A9D9357E6}"/>
              </a:ext>
            </a:extLst>
          </p:cNvPr>
          <p:cNvSpPr txBox="1"/>
          <p:nvPr/>
        </p:nvSpPr>
        <p:spPr>
          <a:xfrm>
            <a:off x="539231" y="2633984"/>
            <a:ext cx="1274323" cy="461665"/>
          </a:xfrm>
          <a:prstGeom prst="rect">
            <a:avLst/>
          </a:prstGeom>
          <a:noFill/>
        </p:spPr>
        <p:txBody>
          <a:bodyPr wrap="none" rtlCol="0">
            <a:spAutoFit/>
          </a:bodyPr>
          <a:lstStyle/>
          <a:p>
            <a:r>
              <a:rPr lang="en-US" sz="2400" dirty="0">
                <a:latin typeface="+mj-lt"/>
              </a:rPr>
              <a:t>Jacobian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7964CB-A7EF-729B-59EE-38FF2BE1C386}"/>
                  </a:ext>
                </a:extLst>
              </p:cNvPr>
              <p:cNvSpPr txBox="1"/>
              <p:nvPr/>
            </p:nvSpPr>
            <p:spPr>
              <a:xfrm>
                <a:off x="36428" y="3291271"/>
                <a:ext cx="11993783" cy="2100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5"/>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𝑏</m:t>
                                    </m:r>
                                  </m:e>
                                  <m:sub>
                                    <m:r>
                                      <m:rPr>
                                        <m:brk m:alnAt="7"/>
                                      </m:rPr>
                                      <a:rPr lang="en-US" i="1">
                                        <a:latin typeface="Cambria Math" panose="02040503050406030204" pitchFamily="18" charset="0"/>
                                      </a:rPr>
                                      <m:t>𝑣</m:t>
                                    </m:r>
                                  </m:sub>
                                </m:sSub>
                                <m:f>
                                  <m:fPr>
                                    <m:ctrlPr>
                                      <a:rPr lang="en-US" i="1">
                                        <a:latin typeface="Cambria Math" panose="02040503050406030204" pitchFamily="18" charset="0"/>
                                      </a:rPr>
                                    </m:ctrlPr>
                                  </m:fPr>
                                  <m:num>
                                    <m:r>
                                      <m:rPr>
                                        <m:brk m:alnAt="7"/>
                                      </m:rP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m:rPr>
                                        <m:brk m:alnAt="7"/>
                                      </m:rPr>
                                      <a:rPr lang="en-US" i="1">
                                        <a:latin typeface="Cambria Math" panose="02040503050406030204" pitchFamily="18" charset="0"/>
                                      </a:rPr>
                                      <m:t>𝐼</m:t>
                                    </m:r>
                                  </m:e>
                                  <m:sub>
                                    <m:r>
                                      <m:rPr>
                                        <m:brk m:alnAt="7"/>
                                      </m:rP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h</m:t>
                                    </m:r>
                                  </m:sub>
                                </m:sSub>
                              </m:e>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𝑏</m:t>
                                    </m:r>
                                  </m:e>
                                  <m:sub>
                                    <m:r>
                                      <m:rPr>
                                        <m:brk m:alnAt="7"/>
                                      </m:rPr>
                                      <a:rPr lang="en-US" i="1">
                                        <a:latin typeface="Cambria Math" panose="02040503050406030204" pitchFamily="18" charset="0"/>
                                      </a:rPr>
                                      <m:t>𝑣</m:t>
                                    </m:r>
                                  </m:sub>
                                </m:sSub>
                                <m:f>
                                  <m:fPr>
                                    <m:ctrlPr>
                                      <a:rPr lang="en-US" i="1">
                                        <a:latin typeface="Cambria Math" panose="02040503050406030204" pitchFamily="18" charset="0"/>
                                      </a:rPr>
                                    </m:ctrlPr>
                                  </m:fPr>
                                  <m:num>
                                    <m:r>
                                      <m:rPr>
                                        <m:brk m:alnAt="7"/>
                                      </m:rP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m:rPr>
                                        <m:brk m:alnAt="7"/>
                                      </m:rPr>
                                      <a:rPr lang="en-US" i="1">
                                        <a:latin typeface="Cambria Math" panose="02040503050406030204" pitchFamily="18" charset="0"/>
                                      </a:rPr>
                                      <m:t>𝐼</m:t>
                                    </m:r>
                                  </m:e>
                                  <m:sub>
                                    <m:r>
                                      <m:rPr>
                                        <m:brk m:alnAt="7"/>
                                      </m:rP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h</m:t>
                                    </m:r>
                                  </m:sub>
                                </m:sSub>
                              </m:e>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𝑏</m:t>
                                    </m:r>
                                  </m:e>
                                  <m:sub>
                                    <m:r>
                                      <m:rPr>
                                        <m:brk m:alnAt="7"/>
                                      </m:rPr>
                                      <a:rPr lang="en-US" i="1">
                                        <a:latin typeface="Cambria Math" panose="02040503050406030204" pitchFamily="18" charset="0"/>
                                      </a:rPr>
                                      <m:t>𝑣</m:t>
                                    </m:r>
                                  </m:sub>
                                </m:sSub>
                                <m:f>
                                  <m:fPr>
                                    <m:ctrlPr>
                                      <a:rPr lang="en-US" i="1">
                                        <a:latin typeface="Cambria Math" panose="02040503050406030204" pitchFamily="18" charset="0"/>
                                      </a:rPr>
                                    </m:ctrlPr>
                                  </m:fPr>
                                  <m:num>
                                    <m:r>
                                      <m:rPr>
                                        <m:brk m:alnAt="7"/>
                                      </m:rP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m:rPr>
                                        <m:brk m:alnAt="7"/>
                                      </m:rPr>
                                      <a:rPr lang="en-US" i="1">
                                        <a:latin typeface="Cambria Math" panose="02040503050406030204" pitchFamily="18" charset="0"/>
                                      </a:rPr>
                                      <m:t>𝐼</m:t>
                                    </m:r>
                                  </m:e>
                                  <m:sub>
                                    <m:r>
                                      <m:rPr>
                                        <m:brk m:alnAt="7"/>
                                      </m:rP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h</m:t>
                                    </m:r>
                                  </m:sub>
                                </m:sSub>
                              </m:e>
                              <m:e>
                                <m:r>
                                  <a:rPr lang="en-US" b="0" i="1" smtClean="0">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h</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h</m:t>
                                        </m:r>
                                      </m:sub>
                                    </m:sSub>
                                  </m:e>
                                </m:d>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h</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h</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h</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h</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𝑣</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𝑣</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𝑣</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𝑣</m:t>
                                        </m:r>
                                      </m:sub>
                                    </m:sSub>
                                  </m:e>
                                </m:d>
                              </m:e>
                              <m:e>
                                <m:r>
                                  <a:rPr lang="en-US" b="0" i="1" smtClean="0">
                                    <a:latin typeface="Cambria Math" panose="02040503050406030204" pitchFamily="18" charset="0"/>
                                  </a:rPr>
                                  <m:t>0</m:t>
                                </m:r>
                              </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h</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𝑣</m:t>
                                    </m:r>
                                  </m:sub>
                                </m:sSub>
                              </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h</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𝑣</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𝑣</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𝑣</m:t>
                                    </m:r>
                                  </m:sub>
                                </m:sSub>
                              </m:e>
                            </m:mr>
                          </m:m>
                        </m:e>
                      </m:d>
                    </m:oMath>
                  </m:oMathPara>
                </a14:m>
                <a:endParaRPr lang="en-US" dirty="0"/>
              </a:p>
            </p:txBody>
          </p:sp>
        </mc:Choice>
        <mc:Fallback xmlns="">
          <p:sp>
            <p:nvSpPr>
              <p:cNvPr id="11" name="TextBox 10">
                <a:extLst>
                  <a:ext uri="{FF2B5EF4-FFF2-40B4-BE49-F238E27FC236}">
                    <a16:creationId xmlns:a16="http://schemas.microsoft.com/office/drawing/2014/main" id="{7C7964CB-A7EF-729B-59EE-38FF2BE1C386}"/>
                  </a:ext>
                </a:extLst>
              </p:cNvPr>
              <p:cNvSpPr txBox="1">
                <a:spLocks noRot="1" noChangeAspect="1" noMove="1" noResize="1" noEditPoints="1" noAdjustHandles="1" noChangeArrowheads="1" noChangeShapeType="1" noTextEdit="1"/>
              </p:cNvSpPr>
              <p:nvPr/>
            </p:nvSpPr>
            <p:spPr>
              <a:xfrm>
                <a:off x="36428" y="3291271"/>
                <a:ext cx="11993783" cy="2100383"/>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7A9E76D-5AF8-D8C6-37AD-F3C19D692343}"/>
              </a:ext>
            </a:extLst>
          </p:cNvPr>
          <p:cNvSpPr txBox="1"/>
          <p:nvPr/>
        </p:nvSpPr>
        <p:spPr>
          <a:xfrm>
            <a:off x="8420281" y="546040"/>
            <a:ext cx="3385157" cy="461665"/>
          </a:xfrm>
          <a:prstGeom prst="rect">
            <a:avLst/>
          </a:prstGeom>
          <a:noFill/>
        </p:spPr>
        <p:txBody>
          <a:bodyPr wrap="none" rtlCol="0">
            <a:spAutoFit/>
          </a:bodyPr>
          <a:lstStyle/>
          <a:p>
            <a:r>
              <a:rPr lang="en-US" sz="2400" dirty="0">
                <a:latin typeface="+mj-lt"/>
              </a:rPr>
              <a:t>Disease-free Equilibrium: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CE7382-CD53-BA38-CC7C-AD4A2C472E34}"/>
                  </a:ext>
                </a:extLst>
              </p:cNvPr>
              <p:cNvSpPr txBox="1"/>
              <p:nvPr/>
            </p:nvSpPr>
            <p:spPr>
              <a:xfrm>
                <a:off x="8545821" y="975138"/>
                <a:ext cx="396289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h</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=0</m:t>
                    </m:r>
                  </m:oMath>
                </a14:m>
                <a:endParaRPr lang="en-US" sz="2000" dirty="0"/>
              </a:p>
            </p:txBody>
          </p:sp>
        </mc:Choice>
        <mc:Fallback xmlns="">
          <p:sp>
            <p:nvSpPr>
              <p:cNvPr id="16" name="TextBox 15">
                <a:extLst>
                  <a:ext uri="{FF2B5EF4-FFF2-40B4-BE49-F238E27FC236}">
                    <a16:creationId xmlns:a16="http://schemas.microsoft.com/office/drawing/2014/main" id="{54CE7382-CD53-BA38-CC7C-AD4A2C472E34}"/>
                  </a:ext>
                </a:extLst>
              </p:cNvPr>
              <p:cNvSpPr txBox="1">
                <a:spLocks noRot="1" noChangeAspect="1" noMove="1" noResize="1" noEditPoints="1" noAdjustHandles="1" noChangeArrowheads="1" noChangeShapeType="1" noTextEdit="1"/>
              </p:cNvSpPr>
              <p:nvPr/>
            </p:nvSpPr>
            <p:spPr>
              <a:xfrm>
                <a:off x="8545821" y="975138"/>
                <a:ext cx="3962897" cy="307777"/>
              </a:xfrm>
              <a:prstGeom prst="rect">
                <a:avLst/>
              </a:prstGeom>
              <a:blipFill>
                <a:blip r:embed="rId4"/>
                <a:stretch>
                  <a:fillRect l="-2308" t="-24000" b="-5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7E3EFC4-3981-C838-40CF-4BAC9AA5AA05}"/>
                  </a:ext>
                </a:extLst>
              </p:cNvPr>
              <p:cNvSpPr txBox="1"/>
              <p:nvPr/>
            </p:nvSpPr>
            <p:spPr>
              <a:xfrm>
                <a:off x="8545821" y="1371196"/>
                <a:ext cx="396289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𝑣</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=0</m:t>
                    </m:r>
                  </m:oMath>
                </a14:m>
                <a:endParaRPr lang="en-US" sz="2000" dirty="0"/>
              </a:p>
            </p:txBody>
          </p:sp>
        </mc:Choice>
        <mc:Fallback xmlns="">
          <p:sp>
            <p:nvSpPr>
              <p:cNvPr id="17" name="TextBox 16">
                <a:extLst>
                  <a:ext uri="{FF2B5EF4-FFF2-40B4-BE49-F238E27FC236}">
                    <a16:creationId xmlns:a16="http://schemas.microsoft.com/office/drawing/2014/main" id="{97E3EFC4-3981-C838-40CF-4BAC9AA5AA05}"/>
                  </a:ext>
                </a:extLst>
              </p:cNvPr>
              <p:cNvSpPr txBox="1">
                <a:spLocks noRot="1" noChangeAspect="1" noMove="1" noResize="1" noEditPoints="1" noAdjustHandles="1" noChangeArrowheads="1" noChangeShapeType="1" noTextEdit="1"/>
              </p:cNvSpPr>
              <p:nvPr/>
            </p:nvSpPr>
            <p:spPr>
              <a:xfrm>
                <a:off x="8545821" y="1371196"/>
                <a:ext cx="3962897" cy="307777"/>
              </a:xfrm>
              <a:prstGeom prst="rect">
                <a:avLst/>
              </a:prstGeom>
              <a:blipFill>
                <a:blip r:embed="rId5"/>
                <a:stretch>
                  <a:fillRect l="-2308" t="-24000" b="-5200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16E129B-632C-0592-549E-68C409C8DC1B}"/>
              </a:ext>
            </a:extLst>
          </p:cNvPr>
          <p:cNvSpPr txBox="1"/>
          <p:nvPr/>
        </p:nvSpPr>
        <p:spPr>
          <a:xfrm>
            <a:off x="316357" y="325023"/>
            <a:ext cx="6923627" cy="1015663"/>
          </a:xfrm>
          <a:prstGeom prst="rect">
            <a:avLst/>
          </a:prstGeom>
          <a:noFill/>
        </p:spPr>
        <p:txBody>
          <a:bodyPr wrap="none" rtlCol="0">
            <a:spAutoFit/>
          </a:bodyPr>
          <a:lstStyle/>
          <a:p>
            <a:r>
              <a:rPr lang="en-US" sz="2400" b="1" dirty="0"/>
              <a:t>Stability analysis of the disease-free equilibrium</a:t>
            </a:r>
            <a:endParaRPr lang="en-US" b="1" dirty="0"/>
          </a:p>
          <a:p>
            <a:r>
              <a:rPr lang="en-US" dirty="0"/>
              <a:t>For what parameter values:  will there be an outbreak?</a:t>
            </a:r>
          </a:p>
          <a:p>
            <a:r>
              <a:rPr lang="en-US" dirty="0"/>
              <a:t>                                                            will transmission persist into the future?</a:t>
            </a:r>
          </a:p>
        </p:txBody>
      </p:sp>
    </p:spTree>
    <p:extLst>
      <p:ext uri="{BB962C8B-B14F-4D97-AF65-F5344CB8AC3E}">
        <p14:creationId xmlns:p14="http://schemas.microsoft.com/office/powerpoint/2010/main" val="3714712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DD40A-3F4E-93AF-21A1-DE7B9A622C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8136D8-4DA9-4AF2-6A6E-44D9F6A35AE0}"/>
              </a:ext>
            </a:extLst>
          </p:cNvPr>
          <p:cNvSpPr txBox="1"/>
          <p:nvPr/>
        </p:nvSpPr>
        <p:spPr>
          <a:xfrm>
            <a:off x="539231" y="2633984"/>
            <a:ext cx="6515245" cy="461665"/>
          </a:xfrm>
          <a:prstGeom prst="rect">
            <a:avLst/>
          </a:prstGeom>
          <a:noFill/>
        </p:spPr>
        <p:txBody>
          <a:bodyPr wrap="none" rtlCol="0">
            <a:spAutoFit/>
          </a:bodyPr>
          <a:lstStyle/>
          <a:p>
            <a:r>
              <a:rPr lang="en-US" sz="2400" dirty="0">
                <a:latin typeface="+mj-lt"/>
              </a:rPr>
              <a:t>Jacobian evaluated at the disease-free equilibrium: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B1AD345-273C-7A7A-03AE-AE1C0FDEE3C9}"/>
                  </a:ext>
                </a:extLst>
              </p:cNvPr>
              <p:cNvSpPr txBox="1"/>
              <p:nvPr/>
            </p:nvSpPr>
            <p:spPr>
              <a:xfrm>
                <a:off x="539231" y="3133228"/>
                <a:ext cx="5274777" cy="1706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5"/>
                                    <m:mcJc m:val="center"/>
                                  </m:mcPr>
                                </m:mc>
                              </m:mcs>
                              <m:ctrlPr>
                                <a:rPr lang="en-US" b="0" i="1" smtClean="0">
                                  <a:latin typeface="Cambria Math" panose="02040503050406030204" pitchFamily="18" charset="0"/>
                                </a:rPr>
                              </m:ctrlPr>
                            </m:mPr>
                            <m:mr>
                              <m:e>
                                <m:r>
                                  <m:rPr>
                                    <m:brk m:alnAt="7"/>
                                  </m:rPr>
                                  <a:rPr lang="en-US" i="1" smtClean="0">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𝜂</m:t>
                                    </m:r>
                                  </m:e>
                                  <m:sub>
                                    <m:r>
                                      <a:rPr lang="en-US" b="0" i="1" smtClean="0">
                                        <a:latin typeface="Cambria Math" panose="02040503050406030204" pitchFamily="18" charset="0"/>
                                      </a:rPr>
                                      <m:t>h</m:t>
                                    </m:r>
                                  </m:sub>
                                </m:sSub>
                                <m:r>
                                  <m:rPr>
                                    <m:brk m:alnAt="7"/>
                                  </m:rP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𝜇</m:t>
                                    </m:r>
                                  </m:e>
                                  <m:sub>
                                    <m:r>
                                      <a:rPr lang="en-US" b="0" i="1" smtClean="0">
                                        <a:latin typeface="Cambria Math" panose="02040503050406030204" pitchFamily="18" charset="0"/>
                                      </a:rPr>
                                      <m:t>h</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𝑣</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h</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h</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h</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h</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h</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𝑣</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𝑣</m:t>
                                        </m:r>
                                      </m:sub>
                                    </m:sSub>
                                    <m:r>
                                      <a:rPr lang="en-US" b="0" i="1" smtClean="0">
                                        <a:latin typeface="Cambria Math" panose="02040503050406030204" pitchFamily="18" charset="0"/>
                                      </a:rPr>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h</m:t>
                                        </m:r>
                                      </m:sub>
                                    </m:sSub>
                                  </m:den>
                                </m:f>
                              </m:e>
                              <m:e>
                                <m: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𝑣</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𝑣</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𝑣</m:t>
                                    </m:r>
                                  </m:sub>
                                </m:sSub>
                              </m:e>
                            </m:mr>
                          </m:m>
                        </m:e>
                      </m:d>
                    </m:oMath>
                  </m:oMathPara>
                </a14:m>
                <a:endParaRPr lang="en-US" dirty="0"/>
              </a:p>
            </p:txBody>
          </p:sp>
        </mc:Choice>
        <mc:Fallback xmlns="">
          <p:sp>
            <p:nvSpPr>
              <p:cNvPr id="9" name="TextBox 8">
                <a:extLst>
                  <a:ext uri="{FF2B5EF4-FFF2-40B4-BE49-F238E27FC236}">
                    <a16:creationId xmlns:a16="http://schemas.microsoft.com/office/drawing/2014/main" id="{1B1AD345-273C-7A7A-03AE-AE1C0FDEE3C9}"/>
                  </a:ext>
                </a:extLst>
              </p:cNvPr>
              <p:cNvSpPr txBox="1">
                <a:spLocks noRot="1" noChangeAspect="1" noMove="1" noResize="1" noEditPoints="1" noAdjustHandles="1" noChangeArrowheads="1" noChangeShapeType="1" noTextEdit="1"/>
              </p:cNvSpPr>
              <p:nvPr/>
            </p:nvSpPr>
            <p:spPr>
              <a:xfrm>
                <a:off x="539231" y="3133228"/>
                <a:ext cx="5274777" cy="1706365"/>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EFBB0F9-F756-9D45-C5D3-CA2D8A63E077}"/>
              </a:ext>
            </a:extLst>
          </p:cNvPr>
          <p:cNvSpPr txBox="1"/>
          <p:nvPr/>
        </p:nvSpPr>
        <p:spPr>
          <a:xfrm>
            <a:off x="8420281" y="546040"/>
            <a:ext cx="3385157" cy="461665"/>
          </a:xfrm>
          <a:prstGeom prst="rect">
            <a:avLst/>
          </a:prstGeom>
          <a:noFill/>
        </p:spPr>
        <p:txBody>
          <a:bodyPr wrap="none" rtlCol="0">
            <a:spAutoFit/>
          </a:bodyPr>
          <a:lstStyle/>
          <a:p>
            <a:r>
              <a:rPr lang="en-US" sz="2400" dirty="0">
                <a:latin typeface="+mj-lt"/>
              </a:rPr>
              <a:t>Disease-free Equilibrium: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17A72E8-D582-2739-559C-B749ED9AFED6}"/>
                  </a:ext>
                </a:extLst>
              </p:cNvPr>
              <p:cNvSpPr txBox="1"/>
              <p:nvPr/>
            </p:nvSpPr>
            <p:spPr>
              <a:xfrm>
                <a:off x="8545821" y="975138"/>
                <a:ext cx="396289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h</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=0</m:t>
                    </m:r>
                  </m:oMath>
                </a14:m>
                <a:endParaRPr lang="en-US" sz="2000" dirty="0"/>
              </a:p>
            </p:txBody>
          </p:sp>
        </mc:Choice>
        <mc:Fallback xmlns="">
          <p:sp>
            <p:nvSpPr>
              <p:cNvPr id="13" name="TextBox 12">
                <a:extLst>
                  <a:ext uri="{FF2B5EF4-FFF2-40B4-BE49-F238E27FC236}">
                    <a16:creationId xmlns:a16="http://schemas.microsoft.com/office/drawing/2014/main" id="{617A72E8-D582-2739-559C-B749ED9AFED6}"/>
                  </a:ext>
                </a:extLst>
              </p:cNvPr>
              <p:cNvSpPr txBox="1">
                <a:spLocks noRot="1" noChangeAspect="1" noMove="1" noResize="1" noEditPoints="1" noAdjustHandles="1" noChangeArrowheads="1" noChangeShapeType="1" noTextEdit="1"/>
              </p:cNvSpPr>
              <p:nvPr/>
            </p:nvSpPr>
            <p:spPr>
              <a:xfrm>
                <a:off x="8545821" y="975138"/>
                <a:ext cx="3962897" cy="307777"/>
              </a:xfrm>
              <a:prstGeom prst="rect">
                <a:avLst/>
              </a:prstGeom>
              <a:blipFill>
                <a:blip r:embed="rId4"/>
                <a:stretch>
                  <a:fillRect l="-2308" t="-24000" b="-5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E02163-A51A-1C56-502A-524B8CA198E9}"/>
                  </a:ext>
                </a:extLst>
              </p:cNvPr>
              <p:cNvSpPr txBox="1"/>
              <p:nvPr/>
            </p:nvSpPr>
            <p:spPr>
              <a:xfrm>
                <a:off x="8545821" y="1371196"/>
                <a:ext cx="396289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𝑣</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=0</m:t>
                    </m:r>
                  </m:oMath>
                </a14:m>
                <a:endParaRPr lang="en-US" sz="2000" dirty="0"/>
              </a:p>
            </p:txBody>
          </p:sp>
        </mc:Choice>
        <mc:Fallback xmlns="">
          <p:sp>
            <p:nvSpPr>
              <p:cNvPr id="14" name="TextBox 13">
                <a:extLst>
                  <a:ext uri="{FF2B5EF4-FFF2-40B4-BE49-F238E27FC236}">
                    <a16:creationId xmlns:a16="http://schemas.microsoft.com/office/drawing/2014/main" id="{CDE02163-A51A-1C56-502A-524B8CA198E9}"/>
                  </a:ext>
                </a:extLst>
              </p:cNvPr>
              <p:cNvSpPr txBox="1">
                <a:spLocks noRot="1" noChangeAspect="1" noMove="1" noResize="1" noEditPoints="1" noAdjustHandles="1" noChangeArrowheads="1" noChangeShapeType="1" noTextEdit="1"/>
              </p:cNvSpPr>
              <p:nvPr/>
            </p:nvSpPr>
            <p:spPr>
              <a:xfrm>
                <a:off x="8545821" y="1371196"/>
                <a:ext cx="3962897" cy="307777"/>
              </a:xfrm>
              <a:prstGeom prst="rect">
                <a:avLst/>
              </a:prstGeom>
              <a:blipFill>
                <a:blip r:embed="rId5"/>
                <a:stretch>
                  <a:fillRect l="-2308" t="-24000" b="-52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6EB0477-9F2F-ACD6-A5FB-6ADE71EEAABE}"/>
              </a:ext>
            </a:extLst>
          </p:cNvPr>
          <p:cNvSpPr txBox="1"/>
          <p:nvPr/>
        </p:nvSpPr>
        <p:spPr>
          <a:xfrm>
            <a:off x="316357" y="325023"/>
            <a:ext cx="6923627" cy="1015663"/>
          </a:xfrm>
          <a:prstGeom prst="rect">
            <a:avLst/>
          </a:prstGeom>
          <a:noFill/>
        </p:spPr>
        <p:txBody>
          <a:bodyPr wrap="none" rtlCol="0">
            <a:spAutoFit/>
          </a:bodyPr>
          <a:lstStyle/>
          <a:p>
            <a:r>
              <a:rPr lang="en-US" sz="2400" b="1" dirty="0"/>
              <a:t>Stability analysis of the disease-free equilibrium</a:t>
            </a:r>
            <a:endParaRPr lang="en-US" b="1" dirty="0"/>
          </a:p>
          <a:p>
            <a:r>
              <a:rPr lang="en-US" dirty="0"/>
              <a:t>For what parameter values:  will there be an outbreak?</a:t>
            </a:r>
          </a:p>
          <a:p>
            <a:r>
              <a:rPr lang="en-US" dirty="0"/>
              <a:t>                                                            will transmission persist into the future?</a:t>
            </a:r>
          </a:p>
        </p:txBody>
      </p:sp>
    </p:spTree>
    <p:extLst>
      <p:ext uri="{BB962C8B-B14F-4D97-AF65-F5344CB8AC3E}">
        <p14:creationId xmlns:p14="http://schemas.microsoft.com/office/powerpoint/2010/main" val="3786566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CEAF6-0334-2428-1380-20D364560C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7A0D8E-0A29-9C85-E151-E46F5FF3739C}"/>
              </a:ext>
            </a:extLst>
          </p:cNvPr>
          <p:cNvSpPr txBox="1"/>
          <p:nvPr/>
        </p:nvSpPr>
        <p:spPr>
          <a:xfrm>
            <a:off x="494037" y="1810590"/>
            <a:ext cx="8939050" cy="830997"/>
          </a:xfrm>
          <a:prstGeom prst="rect">
            <a:avLst/>
          </a:prstGeom>
          <a:noFill/>
        </p:spPr>
        <p:txBody>
          <a:bodyPr wrap="none" rtlCol="0">
            <a:spAutoFit/>
          </a:bodyPr>
          <a:lstStyle/>
          <a:p>
            <a:r>
              <a:rPr lang="en-US" sz="2400" dirty="0">
                <a:latin typeface="+mj-lt"/>
              </a:rPr>
              <a:t>Eigenvalue(s) of the Jacobian evaluated at the disease-free equilibrium:</a:t>
            </a:r>
          </a:p>
          <a:p>
            <a:r>
              <a:rPr lang="en-US" sz="2400" dirty="0">
                <a:latin typeface="+mj-lt"/>
              </a:rPr>
              <a:t>aka </a:t>
            </a:r>
            <a:r>
              <a:rPr lang="en-US" sz="2400" b="1" dirty="0">
                <a:latin typeface="+mj-lt"/>
              </a:rPr>
              <a:t>the basic reproduction number</a:t>
            </a:r>
            <a:endParaRPr lang="en-US" sz="2400"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3309487-8777-C866-F611-8F184686726F}"/>
                  </a:ext>
                </a:extLst>
              </p:cNvPr>
              <p:cNvSpPr txBox="1"/>
              <p:nvPr/>
            </p:nvSpPr>
            <p:spPr>
              <a:xfrm>
                <a:off x="2333996" y="3016103"/>
                <a:ext cx="5346272" cy="818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h</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𝑣</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h</m:t>
                                      </m:r>
                                    </m:sub>
                                  </m:sSub>
                                </m:num>
                                <m:den>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h</m:t>
                                      </m:r>
                                    </m:sub>
                                  </m:sSub>
                                </m:den>
                              </m:f>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h</m:t>
                                      </m:r>
                                    </m:sub>
                                  </m:sSub>
                                </m:den>
                              </m:f>
                            </m:e>
                          </m:d>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𝑣</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𝑣</m:t>
                                      </m:r>
                                    </m:sub>
                                  </m:sSub>
                                </m:num>
                                <m:den>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𝑣</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𝑣</m:t>
                                      </m:r>
                                    </m:sub>
                                  </m:sSub>
                                </m:den>
                              </m:f>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𝑣</m:t>
                                      </m:r>
                                    </m:sub>
                                  </m:sSub>
                                </m:den>
                              </m:f>
                            </m:e>
                          </m:d>
                        </m:e>
                      </m:rad>
                    </m:oMath>
                  </m:oMathPara>
                </a14:m>
                <a:br>
                  <a:rPr lang="en-US" dirty="0"/>
                </a:br>
                <a:endParaRPr lang="en-US" dirty="0"/>
              </a:p>
            </p:txBody>
          </p:sp>
        </mc:Choice>
        <mc:Fallback xmlns="">
          <p:sp>
            <p:nvSpPr>
              <p:cNvPr id="9" name="TextBox 8">
                <a:extLst>
                  <a:ext uri="{FF2B5EF4-FFF2-40B4-BE49-F238E27FC236}">
                    <a16:creationId xmlns:a16="http://schemas.microsoft.com/office/drawing/2014/main" id="{D3309487-8777-C866-F611-8F184686726F}"/>
                  </a:ext>
                </a:extLst>
              </p:cNvPr>
              <p:cNvSpPr txBox="1">
                <a:spLocks noRot="1" noChangeAspect="1" noMove="1" noResize="1" noEditPoints="1" noAdjustHandles="1" noChangeArrowheads="1" noChangeShapeType="1" noTextEdit="1"/>
              </p:cNvSpPr>
              <p:nvPr/>
            </p:nvSpPr>
            <p:spPr>
              <a:xfrm>
                <a:off x="2333996" y="3016103"/>
                <a:ext cx="5346272" cy="818429"/>
              </a:xfrm>
              <a:prstGeom prst="rect">
                <a:avLst/>
              </a:prstGeom>
              <a:blipFill>
                <a:blip r:embed="rId3"/>
                <a:stretch>
                  <a:fillRect b="-74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F904142-A17B-7B04-DE36-207899593717}"/>
              </a:ext>
            </a:extLst>
          </p:cNvPr>
          <p:cNvSpPr txBox="1"/>
          <p:nvPr/>
        </p:nvSpPr>
        <p:spPr>
          <a:xfrm>
            <a:off x="8420281" y="546040"/>
            <a:ext cx="3385157" cy="461665"/>
          </a:xfrm>
          <a:prstGeom prst="rect">
            <a:avLst/>
          </a:prstGeom>
          <a:noFill/>
        </p:spPr>
        <p:txBody>
          <a:bodyPr wrap="none" rtlCol="0">
            <a:spAutoFit/>
          </a:bodyPr>
          <a:lstStyle/>
          <a:p>
            <a:r>
              <a:rPr lang="en-US" sz="2400" dirty="0">
                <a:latin typeface="+mj-lt"/>
              </a:rPr>
              <a:t>Disease-free Equilibrium: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47503D-A175-CC2D-2794-FF1B4EE44002}"/>
                  </a:ext>
                </a:extLst>
              </p:cNvPr>
              <p:cNvSpPr txBox="1"/>
              <p:nvPr/>
            </p:nvSpPr>
            <p:spPr>
              <a:xfrm>
                <a:off x="8545821" y="975138"/>
                <a:ext cx="396289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h</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=0</m:t>
                    </m:r>
                  </m:oMath>
                </a14:m>
                <a:endParaRPr lang="en-US" sz="2000" dirty="0"/>
              </a:p>
            </p:txBody>
          </p:sp>
        </mc:Choice>
        <mc:Fallback xmlns="">
          <p:sp>
            <p:nvSpPr>
              <p:cNvPr id="7" name="TextBox 6">
                <a:extLst>
                  <a:ext uri="{FF2B5EF4-FFF2-40B4-BE49-F238E27FC236}">
                    <a16:creationId xmlns:a16="http://schemas.microsoft.com/office/drawing/2014/main" id="{A347503D-A175-CC2D-2794-FF1B4EE44002}"/>
                  </a:ext>
                </a:extLst>
              </p:cNvPr>
              <p:cNvSpPr txBox="1">
                <a:spLocks noRot="1" noChangeAspect="1" noMove="1" noResize="1" noEditPoints="1" noAdjustHandles="1" noChangeArrowheads="1" noChangeShapeType="1" noTextEdit="1"/>
              </p:cNvSpPr>
              <p:nvPr/>
            </p:nvSpPr>
            <p:spPr>
              <a:xfrm>
                <a:off x="8545821" y="975138"/>
                <a:ext cx="3962897" cy="307777"/>
              </a:xfrm>
              <a:prstGeom prst="rect">
                <a:avLst/>
              </a:prstGeom>
              <a:blipFill>
                <a:blip r:embed="rId4"/>
                <a:stretch>
                  <a:fillRect l="-2308" t="-24000" b="-5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0F7527-28E4-4573-0E72-63D267DAF35A}"/>
                  </a:ext>
                </a:extLst>
              </p:cNvPr>
              <p:cNvSpPr txBox="1"/>
              <p:nvPr/>
            </p:nvSpPr>
            <p:spPr>
              <a:xfrm>
                <a:off x="8545821" y="1371196"/>
                <a:ext cx="3962897" cy="307777"/>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𝑣</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=0</m:t>
                    </m:r>
                  </m:oMath>
                </a14:m>
                <a:endParaRPr lang="en-US" sz="2000" dirty="0"/>
              </a:p>
            </p:txBody>
          </p:sp>
        </mc:Choice>
        <mc:Fallback xmlns="">
          <p:sp>
            <p:nvSpPr>
              <p:cNvPr id="8" name="TextBox 7">
                <a:extLst>
                  <a:ext uri="{FF2B5EF4-FFF2-40B4-BE49-F238E27FC236}">
                    <a16:creationId xmlns:a16="http://schemas.microsoft.com/office/drawing/2014/main" id="{C00F7527-28E4-4573-0E72-63D267DAF35A}"/>
                  </a:ext>
                </a:extLst>
              </p:cNvPr>
              <p:cNvSpPr txBox="1">
                <a:spLocks noRot="1" noChangeAspect="1" noMove="1" noResize="1" noEditPoints="1" noAdjustHandles="1" noChangeArrowheads="1" noChangeShapeType="1" noTextEdit="1"/>
              </p:cNvSpPr>
              <p:nvPr/>
            </p:nvSpPr>
            <p:spPr>
              <a:xfrm>
                <a:off x="8545821" y="1371196"/>
                <a:ext cx="3962897" cy="307777"/>
              </a:xfrm>
              <a:prstGeom prst="rect">
                <a:avLst/>
              </a:prstGeom>
              <a:blipFill>
                <a:blip r:embed="rId5"/>
                <a:stretch>
                  <a:fillRect l="-2308" t="-24000" b="-52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83648FC-AE33-B14C-D37A-15DCC65C081B}"/>
              </a:ext>
            </a:extLst>
          </p:cNvPr>
          <p:cNvSpPr txBox="1"/>
          <p:nvPr/>
        </p:nvSpPr>
        <p:spPr>
          <a:xfrm>
            <a:off x="316357" y="325023"/>
            <a:ext cx="6923627" cy="1015663"/>
          </a:xfrm>
          <a:prstGeom prst="rect">
            <a:avLst/>
          </a:prstGeom>
          <a:noFill/>
        </p:spPr>
        <p:txBody>
          <a:bodyPr wrap="none" rtlCol="0">
            <a:spAutoFit/>
          </a:bodyPr>
          <a:lstStyle/>
          <a:p>
            <a:r>
              <a:rPr lang="en-US" sz="2400" b="1" dirty="0"/>
              <a:t>Stability analysis of the disease-free equilibrium</a:t>
            </a:r>
            <a:endParaRPr lang="en-US" b="1" dirty="0"/>
          </a:p>
          <a:p>
            <a:r>
              <a:rPr lang="en-US" dirty="0"/>
              <a:t>For what parameter values:  will there be an outbreak?</a:t>
            </a:r>
          </a:p>
          <a:p>
            <a:r>
              <a:rPr lang="en-US" dirty="0"/>
              <a:t>                                                            will transmission persist into the future?</a:t>
            </a:r>
          </a:p>
        </p:txBody>
      </p:sp>
    </p:spTree>
    <p:extLst>
      <p:ext uri="{BB962C8B-B14F-4D97-AF65-F5344CB8AC3E}">
        <p14:creationId xmlns:p14="http://schemas.microsoft.com/office/powerpoint/2010/main" val="4014834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0884A-AF3C-89BE-13ED-D7EF5F2124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C36525-0CBD-1036-CBAE-A86723A0256B}"/>
              </a:ext>
            </a:extLst>
          </p:cNvPr>
          <p:cNvSpPr txBox="1"/>
          <p:nvPr/>
        </p:nvSpPr>
        <p:spPr>
          <a:xfrm>
            <a:off x="212293" y="462825"/>
            <a:ext cx="4243406" cy="461665"/>
          </a:xfrm>
          <a:prstGeom prst="rect">
            <a:avLst/>
          </a:prstGeom>
          <a:noFill/>
        </p:spPr>
        <p:txBody>
          <a:bodyPr wrap="none" rtlCol="0">
            <a:spAutoFit/>
          </a:bodyPr>
          <a:lstStyle/>
          <a:p>
            <a:r>
              <a:rPr lang="en-US" sz="2400" b="1" dirty="0">
                <a:latin typeface="+mj-lt"/>
              </a:rPr>
              <a:t>The basic reproduction number</a:t>
            </a:r>
            <a:endParaRPr lang="en-US" sz="2400"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83BC6B-36FE-1CC4-9F9F-DCDA155F5D70}"/>
                  </a:ext>
                </a:extLst>
              </p:cNvPr>
              <p:cNvSpPr txBox="1"/>
              <p:nvPr/>
            </p:nvSpPr>
            <p:spPr>
              <a:xfrm>
                <a:off x="1662222" y="1351981"/>
                <a:ext cx="7680564" cy="10912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i="1">
                              <a:latin typeface="Cambria Math" panose="02040503050406030204" pitchFamily="18" charset="0"/>
                            </a:rPr>
                            <m:t>0</m:t>
                          </m:r>
                        </m:sub>
                      </m:sSub>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h</m:t>
                                  </m:r>
                                </m:sub>
                              </m:sSub>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e>
                          </m:d>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𝑣</m:t>
                                  </m:r>
                                </m:sub>
                              </m:sSub>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e>
                          </m:d>
                        </m:e>
                      </m:rad>
                    </m:oMath>
                  </m:oMathPara>
                </a14:m>
                <a:br>
                  <a:rPr lang="en-US" sz="2400" dirty="0"/>
                </a:br>
                <a:endParaRPr lang="en-US" sz="2400" dirty="0"/>
              </a:p>
            </p:txBody>
          </p:sp>
        </mc:Choice>
        <mc:Fallback xmlns="">
          <p:sp>
            <p:nvSpPr>
              <p:cNvPr id="9" name="TextBox 8">
                <a:extLst>
                  <a:ext uri="{FF2B5EF4-FFF2-40B4-BE49-F238E27FC236}">
                    <a16:creationId xmlns:a16="http://schemas.microsoft.com/office/drawing/2014/main" id="{E183BC6B-36FE-1CC4-9F9F-DCDA155F5D70}"/>
                  </a:ext>
                </a:extLst>
              </p:cNvPr>
              <p:cNvSpPr txBox="1">
                <a:spLocks noRot="1" noChangeAspect="1" noMove="1" noResize="1" noEditPoints="1" noAdjustHandles="1" noChangeArrowheads="1" noChangeShapeType="1" noTextEdit="1"/>
              </p:cNvSpPr>
              <p:nvPr/>
            </p:nvSpPr>
            <p:spPr>
              <a:xfrm>
                <a:off x="1662222" y="1351981"/>
                <a:ext cx="7680564" cy="1091261"/>
              </a:xfrm>
              <a:prstGeom prst="rect">
                <a:avLst/>
              </a:prstGeom>
              <a:blipFill>
                <a:blip r:embed="rId3"/>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5FF18DC-B5D0-7100-DB13-8866AFEDF468}"/>
              </a:ext>
            </a:extLst>
          </p:cNvPr>
          <p:cNvSpPr txBox="1"/>
          <p:nvPr/>
        </p:nvSpPr>
        <p:spPr>
          <a:xfrm>
            <a:off x="212293" y="2967335"/>
            <a:ext cx="1424557" cy="461665"/>
          </a:xfrm>
          <a:prstGeom prst="rect">
            <a:avLst/>
          </a:prstGeom>
          <a:noFill/>
        </p:spPr>
        <p:txBody>
          <a:bodyPr wrap="square" rtlCol="0">
            <a:spAutoFit/>
          </a:bodyPr>
          <a:lstStyle/>
          <a:p>
            <a:r>
              <a:rPr lang="en-US" sz="2400" b="1" dirty="0">
                <a:latin typeface="+mj-lt"/>
              </a:rPr>
              <a:t>Theorem:</a:t>
            </a:r>
            <a:endParaRPr lang="en-US" sz="2400" dirty="0">
              <a:latin typeface="+mj-lt"/>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D745664-3EA8-39E0-3C3E-A5AC021071D0}"/>
                  </a:ext>
                </a:extLst>
              </p:cNvPr>
              <p:cNvSpPr txBox="1"/>
              <p:nvPr/>
            </p:nvSpPr>
            <p:spPr>
              <a:xfrm>
                <a:off x="298966" y="3519529"/>
                <a:ext cx="11306547" cy="1415772"/>
              </a:xfrm>
              <a:prstGeom prst="rect">
                <a:avLst/>
              </a:prstGeom>
              <a:noFill/>
            </p:spPr>
            <p:txBody>
              <a:bodyPr wrap="square" lIns="0" tIns="0" rIns="0" bIns="0" rtlCol="0">
                <a:spAutoFit/>
              </a:bodyPr>
              <a:lstStyle/>
              <a:p>
                <a:r>
                  <a:rPr lang="en-US" sz="2300" dirty="0"/>
                  <a:t>If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ea typeface="Cambria Math" panose="02040503050406030204" pitchFamily="18" charset="0"/>
                          </a:rPr>
                          <m:t>ℛ</m:t>
                        </m:r>
                      </m:e>
                      <m:sub>
                        <m:r>
                          <a:rPr lang="en-US" sz="2300" i="1">
                            <a:latin typeface="Cambria Math" panose="02040503050406030204" pitchFamily="18" charset="0"/>
                          </a:rPr>
                          <m:t>0</m:t>
                        </m:r>
                      </m:sub>
                    </m:sSub>
                    <m:r>
                      <a:rPr lang="en-US" sz="2300" b="0" i="1" smtClean="0">
                        <a:latin typeface="Cambria Math" panose="02040503050406030204" pitchFamily="18" charset="0"/>
                      </a:rPr>
                      <m:t>&gt;</m:t>
                    </m:r>
                    <m:r>
                      <a:rPr lang="en-US" sz="2300" i="1">
                        <a:latin typeface="Cambria Math" panose="02040503050406030204" pitchFamily="18" charset="0"/>
                      </a:rPr>
                      <m:t>1</m:t>
                    </m:r>
                  </m:oMath>
                </a14:m>
                <a:r>
                  <a:rPr lang="en-US" sz="2300" dirty="0"/>
                  <a:t>, the disease will be </a:t>
                </a:r>
                <a:r>
                  <a:rPr lang="en-US" sz="2300" b="1" dirty="0"/>
                  <a:t>epidemic</a:t>
                </a:r>
                <a:r>
                  <a:rPr lang="en-US" sz="2300" dirty="0"/>
                  <a:t>: it will cause a large outbreak and  </a:t>
                </a:r>
                <a:br>
                  <a:rPr lang="en-US" sz="2300" dirty="0"/>
                </a:br>
                <a:r>
                  <a:rPr lang="en-US" sz="2300" b="1" dirty="0"/>
                  <a:t>endemic:</a:t>
                </a:r>
                <a:r>
                  <a:rPr lang="en-US" sz="2300" dirty="0"/>
                  <a:t> it will persist into the future.</a:t>
                </a:r>
              </a:p>
              <a:p>
                <a:endParaRPr lang="en-US" sz="2300" dirty="0"/>
              </a:p>
              <a:p>
                <a:r>
                  <a:rPr lang="en-US" sz="2300" dirty="0"/>
                  <a:t>If </a:t>
                </a:r>
                <a14:m>
                  <m:oMath xmlns:m="http://schemas.openxmlformats.org/officeDocument/2006/math">
                    <m:sSub>
                      <m:sSubPr>
                        <m:ctrlPr>
                          <a:rPr lang="en-US" sz="2300" i="1" smtClean="0">
                            <a:latin typeface="Cambria Math" panose="02040503050406030204" pitchFamily="18" charset="0"/>
                          </a:rPr>
                        </m:ctrlPr>
                      </m:sSubPr>
                      <m:e>
                        <m:r>
                          <a:rPr lang="en-US" sz="2300" i="1">
                            <a:latin typeface="Cambria Math" panose="02040503050406030204" pitchFamily="18" charset="0"/>
                            <a:ea typeface="Cambria Math" panose="02040503050406030204" pitchFamily="18" charset="0"/>
                          </a:rPr>
                          <m:t>ℛ</m:t>
                        </m:r>
                      </m:e>
                      <m:sub>
                        <m:r>
                          <a:rPr lang="en-US" sz="2300" i="1">
                            <a:latin typeface="Cambria Math" panose="02040503050406030204" pitchFamily="18" charset="0"/>
                          </a:rPr>
                          <m:t>0</m:t>
                        </m:r>
                      </m:sub>
                    </m:sSub>
                    <m:r>
                      <a:rPr lang="en-US" sz="2300" b="0" i="1" smtClean="0">
                        <a:latin typeface="Cambria Math" panose="02040503050406030204" pitchFamily="18" charset="0"/>
                      </a:rPr>
                      <m:t>&lt;1</m:t>
                    </m:r>
                  </m:oMath>
                </a14:m>
                <a:r>
                  <a:rPr lang="en-US" sz="2300" dirty="0"/>
                  <a:t>, the</a:t>
                </a:r>
                <a:r>
                  <a:rPr lang="en-US" sz="2300" b="1" dirty="0"/>
                  <a:t> disease-free equilibrium is </a:t>
                </a:r>
                <a:r>
                  <a:rPr lang="en-US" sz="2300" b="1" u="sng" dirty="0"/>
                  <a:t>stable</a:t>
                </a:r>
                <a:r>
                  <a:rPr lang="en-US" sz="2300" dirty="0"/>
                  <a:t>: transmission will decrease over time.</a:t>
                </a:r>
              </a:p>
            </p:txBody>
          </p:sp>
        </mc:Choice>
        <mc:Fallback xmlns="">
          <p:sp>
            <p:nvSpPr>
              <p:cNvPr id="22" name="TextBox 21">
                <a:extLst>
                  <a:ext uri="{FF2B5EF4-FFF2-40B4-BE49-F238E27FC236}">
                    <a16:creationId xmlns:a16="http://schemas.microsoft.com/office/drawing/2014/main" id="{6D745664-3EA8-39E0-3C3E-A5AC021071D0}"/>
                  </a:ext>
                </a:extLst>
              </p:cNvPr>
              <p:cNvSpPr txBox="1">
                <a:spLocks noRot="1" noChangeAspect="1" noMove="1" noResize="1" noEditPoints="1" noAdjustHandles="1" noChangeArrowheads="1" noChangeShapeType="1" noTextEdit="1"/>
              </p:cNvSpPr>
              <p:nvPr/>
            </p:nvSpPr>
            <p:spPr>
              <a:xfrm>
                <a:off x="298966" y="3519529"/>
                <a:ext cx="11306547" cy="1415772"/>
              </a:xfrm>
              <a:prstGeom prst="rect">
                <a:avLst/>
              </a:prstGeom>
              <a:blipFill>
                <a:blip r:embed="rId4"/>
                <a:stretch>
                  <a:fillRect l="-1563" t="-6009" b="-12017"/>
                </a:stretch>
              </a:blipFill>
            </p:spPr>
            <p:txBody>
              <a:bodyPr/>
              <a:lstStyle/>
              <a:p>
                <a:r>
                  <a:rPr lang="en-US">
                    <a:noFill/>
                  </a:rPr>
                  <a:t> </a:t>
                </a:r>
              </a:p>
            </p:txBody>
          </p:sp>
        </mc:Fallback>
      </mc:AlternateContent>
    </p:spTree>
    <p:extLst>
      <p:ext uri="{BB962C8B-B14F-4D97-AF65-F5344CB8AC3E}">
        <p14:creationId xmlns:p14="http://schemas.microsoft.com/office/powerpoint/2010/main" val="383594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F29B6-1DE4-5C65-60E5-68FEF8951C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BE5FBA0-EF4E-0CAC-133E-B22CF9A08F02}"/>
              </a:ext>
            </a:extLst>
          </p:cNvPr>
          <p:cNvSpPr txBox="1"/>
          <p:nvPr/>
        </p:nvSpPr>
        <p:spPr>
          <a:xfrm>
            <a:off x="404419" y="3214755"/>
            <a:ext cx="4639950" cy="461665"/>
          </a:xfrm>
          <a:prstGeom prst="rect">
            <a:avLst/>
          </a:prstGeom>
          <a:noFill/>
        </p:spPr>
        <p:txBody>
          <a:bodyPr wrap="square" rtlCol="0">
            <a:spAutoFit/>
          </a:bodyPr>
          <a:lstStyle/>
          <a:p>
            <a:r>
              <a:rPr lang="en-US" sz="2400" b="1" dirty="0">
                <a:latin typeface="+mj-lt"/>
              </a:rPr>
              <a:t>Critical vector density threshold:</a:t>
            </a:r>
            <a:endParaRPr lang="en-US" sz="2400" dirty="0">
              <a:latin typeface="+mj-l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34164-1239-684A-0FDF-46BD5E49E028}"/>
                  </a:ext>
                </a:extLst>
              </p:cNvPr>
              <p:cNvSpPr txBox="1"/>
              <p:nvPr/>
            </p:nvSpPr>
            <p:spPr>
              <a:xfrm>
                <a:off x="493980" y="3786328"/>
                <a:ext cx="9555752" cy="1949765"/>
              </a:xfrm>
              <a:prstGeom prst="rect">
                <a:avLst/>
              </a:prstGeom>
              <a:noFill/>
            </p:spPr>
            <p:txBody>
              <a:bodyPr wrap="square">
                <a:spAutoFit/>
              </a:bodyPr>
              <a:lstStyle/>
              <a:p>
                <a:r>
                  <a:rPr lang="en-US" sz="2000" b="0" dirty="0"/>
                  <a:t>Set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ℛ</m:t>
                        </m:r>
                      </m:e>
                      <m:sub>
                        <m:r>
                          <a:rPr lang="en-US" sz="2000" i="1">
                            <a:latin typeface="Cambria Math" panose="02040503050406030204" pitchFamily="18" charset="0"/>
                          </a:rPr>
                          <m:t>0</m:t>
                        </m:r>
                      </m:sub>
                    </m:sSub>
                    <m:d>
                      <m:dPr>
                        <m:ctrlPr>
                          <a:rPr lang="en-US" sz="2000" b="0" i="1" smtClean="0">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e>
                    </m:d>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r>
                              <a:rPr lang="en-US" sz="2000" i="1">
                                <a:latin typeface="Cambria Math" panose="02040503050406030204" pitchFamily="18" charset="0"/>
                              </a:rPr>
                              <m:t> </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h</m:t>
                                    </m:r>
                                  </m:sub>
                                </m:sSub>
                              </m:den>
                            </m:f>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h</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h</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h</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h</m:t>
                                    </m:r>
                                  </m:sub>
                                </m:sSub>
                              </m:den>
                            </m:f>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h</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h</m:t>
                                    </m:r>
                                  </m:sub>
                                </m:sSub>
                              </m:den>
                            </m:f>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𝑣</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𝑣</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𝑣</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𝑣</m:t>
                                    </m:r>
                                  </m:sub>
                                </m:sSub>
                              </m:den>
                            </m:f>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𝑣</m:t>
                                    </m:r>
                                  </m:sub>
                                </m:sSub>
                              </m:den>
                            </m:f>
                          </m:e>
                        </m:d>
                      </m:e>
                    </m:rad>
                    <m:r>
                      <a:rPr lang="en-US" sz="2000" b="0" i="1" smtClean="0">
                        <a:latin typeface="Cambria Math" panose="02040503050406030204" pitchFamily="18" charset="0"/>
                      </a:rPr>
                      <m:t>=1</m:t>
                    </m:r>
                  </m:oMath>
                </a14:m>
                <a:r>
                  <a:rPr lang="en-US" sz="2000" dirty="0"/>
                  <a:t> and </a:t>
                </a:r>
              </a:p>
              <a:p>
                <a:endParaRPr lang="en-US" sz="2000" dirty="0"/>
              </a:p>
              <a:p>
                <a:r>
                  <a:rPr lang="en-US" sz="2000" dirty="0"/>
                  <a:t>Solve 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𝑣</m:t>
                        </m:r>
                      </m:sub>
                    </m:sSub>
                  </m:oMath>
                </a14:m>
                <a:r>
                  <a:rPr lang="en-US" sz="2000" dirty="0"/>
                  <a:t> to get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oMath>
                </a14:m>
                <a:r>
                  <a:rPr lang="en-US" sz="2000" dirty="0"/>
                  <a:t>.</a:t>
                </a:r>
              </a:p>
              <a:p>
                <a:endParaRPr lang="en-US" sz="2000" dirty="0"/>
              </a:p>
              <a:p>
                <a:r>
                  <a:rPr lang="en-US" sz="2000" dirty="0"/>
                  <a:t>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&lt;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𝑁</m:t>
                        </m:r>
                      </m:e>
                      <m:sub>
                        <m:r>
                          <a:rPr lang="en-US" sz="2000" b="0" i="1" smtClean="0">
                            <a:latin typeface="Cambria Math" panose="02040503050406030204" pitchFamily="18" charset="0"/>
                          </a:rPr>
                          <m:t>𝑣</m:t>
                        </m:r>
                      </m:sub>
                      <m:sup>
                        <m:r>
                          <a:rPr lang="en-US" sz="2000" b="0" i="1" smtClean="0">
                            <a:latin typeface="Cambria Math" panose="02040503050406030204" pitchFamily="18" charset="0"/>
                          </a:rPr>
                          <m:t>𝑐</m:t>
                        </m:r>
                      </m:sup>
                    </m:sSubSup>
                  </m:oMath>
                </a14:m>
                <a:r>
                  <a:rPr lang="en-US" sz="2000" dirty="0"/>
                  <a:t>, then transmission will cease. </a:t>
                </a:r>
              </a:p>
            </p:txBody>
          </p:sp>
        </mc:Choice>
        <mc:Fallback xmlns="">
          <p:sp>
            <p:nvSpPr>
              <p:cNvPr id="5" name="TextBox 4">
                <a:extLst>
                  <a:ext uri="{FF2B5EF4-FFF2-40B4-BE49-F238E27FC236}">
                    <a16:creationId xmlns:a16="http://schemas.microsoft.com/office/drawing/2014/main" id="{77C34164-1239-684A-0FDF-46BD5E49E028}"/>
                  </a:ext>
                </a:extLst>
              </p:cNvPr>
              <p:cNvSpPr txBox="1">
                <a:spLocks noRot="1" noChangeAspect="1" noMove="1" noResize="1" noEditPoints="1" noAdjustHandles="1" noChangeArrowheads="1" noChangeShapeType="1" noTextEdit="1"/>
              </p:cNvSpPr>
              <p:nvPr/>
            </p:nvSpPr>
            <p:spPr>
              <a:xfrm>
                <a:off x="493980" y="3786328"/>
                <a:ext cx="9555752" cy="1949765"/>
              </a:xfrm>
              <a:prstGeom prst="rect">
                <a:avLst/>
              </a:prstGeom>
              <a:blipFill>
                <a:blip r:embed="rId3"/>
                <a:stretch>
                  <a:fillRect l="-638" b="-468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32A9745-E633-46A2-D104-EB8B36ED7DAA}"/>
              </a:ext>
            </a:extLst>
          </p:cNvPr>
          <p:cNvSpPr txBox="1"/>
          <p:nvPr/>
        </p:nvSpPr>
        <p:spPr>
          <a:xfrm>
            <a:off x="404419" y="115518"/>
            <a:ext cx="1424557" cy="461665"/>
          </a:xfrm>
          <a:prstGeom prst="rect">
            <a:avLst/>
          </a:prstGeom>
          <a:noFill/>
        </p:spPr>
        <p:txBody>
          <a:bodyPr wrap="square" rtlCol="0">
            <a:spAutoFit/>
          </a:bodyPr>
          <a:lstStyle/>
          <a:p>
            <a:r>
              <a:rPr lang="en-US" sz="2400" b="1" dirty="0">
                <a:latin typeface="+mj-lt"/>
              </a:rPr>
              <a:t>Theorem:</a:t>
            </a:r>
            <a:endParaRPr lang="en-US" sz="2400" dirty="0">
              <a:latin typeface="+mj-l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3B585B-FD87-6768-51D3-E75FA28EDF96}"/>
                  </a:ext>
                </a:extLst>
              </p:cNvPr>
              <p:cNvSpPr txBox="1"/>
              <p:nvPr/>
            </p:nvSpPr>
            <p:spPr>
              <a:xfrm>
                <a:off x="491092" y="667712"/>
                <a:ext cx="11306547" cy="1477328"/>
              </a:xfrm>
              <a:prstGeom prst="rect">
                <a:avLst/>
              </a:prstGeom>
              <a:noFill/>
            </p:spPr>
            <p:txBody>
              <a:bodyPr wrap="square" lIns="0" tIns="0" rIns="0" bIns="0" rtlCol="0">
                <a:spAutoFit/>
              </a:bodyPr>
              <a:lstStyle/>
              <a:p>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i="1">
                            <a:latin typeface="Cambria Math" panose="02040503050406030204" pitchFamily="18" charset="0"/>
                          </a:rPr>
                          <m:t>0</m:t>
                        </m:r>
                      </m:sub>
                    </m:sSub>
                    <m:r>
                      <a:rPr lang="en-US" sz="2400" b="0" i="1" smtClean="0">
                        <a:latin typeface="Cambria Math" panose="02040503050406030204" pitchFamily="18" charset="0"/>
                      </a:rPr>
                      <m:t>&gt;</m:t>
                    </m:r>
                    <m:r>
                      <a:rPr lang="en-US" sz="2400" i="1">
                        <a:latin typeface="Cambria Math" panose="02040503050406030204" pitchFamily="18" charset="0"/>
                      </a:rPr>
                      <m:t>1</m:t>
                    </m:r>
                  </m:oMath>
                </a14:m>
                <a:r>
                  <a:rPr lang="en-US" sz="2400" dirty="0"/>
                  <a:t>, the disease will be </a:t>
                </a:r>
                <a:r>
                  <a:rPr lang="en-US" sz="2400" b="1" dirty="0"/>
                  <a:t>epidemic</a:t>
                </a:r>
                <a:r>
                  <a:rPr lang="en-US" sz="2400" dirty="0"/>
                  <a:t>: it will cause a large outbreak and  </a:t>
                </a:r>
                <a:br>
                  <a:rPr lang="en-US" sz="2400" dirty="0"/>
                </a:br>
                <a:r>
                  <a:rPr lang="en-US" sz="2400" b="1" dirty="0"/>
                  <a:t>endemic:</a:t>
                </a:r>
                <a:r>
                  <a:rPr lang="en-US" sz="2400" dirty="0"/>
                  <a:t> it will persist into the future.</a:t>
                </a:r>
              </a:p>
              <a:p>
                <a:endParaRPr lang="en-US" sz="2400" dirty="0"/>
              </a:p>
              <a:p>
                <a:r>
                  <a:rPr lang="en-US" sz="2400" dirty="0"/>
                  <a:t>If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i="1">
                            <a:latin typeface="Cambria Math" panose="02040503050406030204" pitchFamily="18" charset="0"/>
                          </a:rPr>
                          <m:t>0</m:t>
                        </m:r>
                      </m:sub>
                    </m:sSub>
                    <m:r>
                      <a:rPr lang="en-US" sz="2400" b="0" i="1" smtClean="0">
                        <a:latin typeface="Cambria Math" panose="02040503050406030204" pitchFamily="18" charset="0"/>
                      </a:rPr>
                      <m:t>&lt;1</m:t>
                    </m:r>
                  </m:oMath>
                </a14:m>
                <a:r>
                  <a:rPr lang="en-US" sz="2400" dirty="0"/>
                  <a:t>, the disease-free equilibrium is </a:t>
                </a:r>
                <a:r>
                  <a:rPr lang="en-US" sz="2400" u="sng" dirty="0"/>
                  <a:t>stable</a:t>
                </a:r>
                <a:r>
                  <a:rPr lang="en-US" sz="2400" dirty="0"/>
                  <a:t>: transmission will decrease over time.</a:t>
                </a:r>
              </a:p>
            </p:txBody>
          </p:sp>
        </mc:Choice>
        <mc:Fallback xmlns="">
          <p:sp>
            <p:nvSpPr>
              <p:cNvPr id="6" name="TextBox 5">
                <a:extLst>
                  <a:ext uri="{FF2B5EF4-FFF2-40B4-BE49-F238E27FC236}">
                    <a16:creationId xmlns:a16="http://schemas.microsoft.com/office/drawing/2014/main" id="{C43B585B-FD87-6768-51D3-E75FA28EDF96}"/>
                  </a:ext>
                </a:extLst>
              </p:cNvPr>
              <p:cNvSpPr txBox="1">
                <a:spLocks noRot="1" noChangeAspect="1" noMove="1" noResize="1" noEditPoints="1" noAdjustHandles="1" noChangeArrowheads="1" noChangeShapeType="1" noTextEdit="1"/>
              </p:cNvSpPr>
              <p:nvPr/>
            </p:nvSpPr>
            <p:spPr>
              <a:xfrm>
                <a:off x="491092" y="667712"/>
                <a:ext cx="11306547" cy="1477328"/>
              </a:xfrm>
              <a:prstGeom prst="rect">
                <a:avLst/>
              </a:prstGeom>
              <a:blipFill>
                <a:blip r:embed="rId4"/>
                <a:stretch>
                  <a:fillRect l="-1672" t="-6612" r="-485" b="-11570"/>
                </a:stretch>
              </a:blipFill>
            </p:spPr>
            <p:txBody>
              <a:bodyPr/>
              <a:lstStyle/>
              <a:p>
                <a:r>
                  <a:rPr lang="en-US">
                    <a:noFill/>
                  </a:rPr>
                  <a:t> </a:t>
                </a:r>
              </a:p>
            </p:txBody>
          </p:sp>
        </mc:Fallback>
      </mc:AlternateContent>
    </p:spTree>
    <p:extLst>
      <p:ext uri="{BB962C8B-B14F-4D97-AF65-F5344CB8AC3E}">
        <p14:creationId xmlns:p14="http://schemas.microsoft.com/office/powerpoint/2010/main" val="312479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0446D-2ACE-A44D-105E-BCD698B180B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8D9A06-6171-4075-77F9-094166BF5C3D}"/>
              </a:ext>
            </a:extLst>
          </p:cNvPr>
          <p:cNvSpPr txBox="1"/>
          <p:nvPr/>
        </p:nvSpPr>
        <p:spPr>
          <a:xfrm>
            <a:off x="410064" y="234489"/>
            <a:ext cx="4639950" cy="461665"/>
          </a:xfrm>
          <a:prstGeom prst="rect">
            <a:avLst/>
          </a:prstGeom>
          <a:noFill/>
        </p:spPr>
        <p:txBody>
          <a:bodyPr wrap="square" rtlCol="0">
            <a:spAutoFit/>
          </a:bodyPr>
          <a:lstStyle/>
          <a:p>
            <a:r>
              <a:rPr lang="en-US" sz="2400" b="1" dirty="0">
                <a:latin typeface="+mj-lt"/>
              </a:rPr>
              <a:t>Critical vector density threshold:</a:t>
            </a:r>
            <a:endParaRPr lang="en-US" sz="2400" dirty="0">
              <a:latin typeface="+mj-l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13155B-FD81-F0B9-3211-092C3285415C}"/>
                  </a:ext>
                </a:extLst>
              </p:cNvPr>
              <p:cNvSpPr txBox="1"/>
              <p:nvPr/>
            </p:nvSpPr>
            <p:spPr>
              <a:xfrm>
                <a:off x="499625" y="806062"/>
                <a:ext cx="9555752" cy="1949765"/>
              </a:xfrm>
              <a:prstGeom prst="rect">
                <a:avLst/>
              </a:prstGeom>
              <a:noFill/>
            </p:spPr>
            <p:txBody>
              <a:bodyPr wrap="square">
                <a:spAutoFit/>
              </a:bodyPr>
              <a:lstStyle/>
              <a:p>
                <a:r>
                  <a:rPr lang="en-US" sz="2000" dirty="0"/>
                  <a:t>Set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ℛ</m:t>
                        </m:r>
                      </m:e>
                      <m:sub>
                        <m:r>
                          <a:rPr lang="en-US" sz="2000" i="1">
                            <a:latin typeface="Cambria Math" panose="02040503050406030204" pitchFamily="18" charset="0"/>
                          </a:rPr>
                          <m:t>0</m:t>
                        </m:r>
                      </m:sub>
                    </m:sSub>
                    <m:d>
                      <m:dPr>
                        <m:ctrlPr>
                          <a:rPr lang="en-US" sz="2000" i="1">
                            <a:latin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b="0" i="1" smtClean="0">
                                <a:latin typeface="Cambria Math" panose="02040503050406030204" pitchFamily="18" charset="0"/>
                              </a:rPr>
                              <m:t>𝑐</m:t>
                            </m:r>
                          </m:sup>
                        </m:sSubSup>
                      </m:e>
                    </m:d>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r>
                              <a:rPr lang="en-US" sz="2000" i="1">
                                <a:latin typeface="Cambria Math" panose="02040503050406030204" pitchFamily="18" charset="0"/>
                              </a:rPr>
                              <m:t> </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h</m:t>
                                    </m:r>
                                  </m:sub>
                                </m:sSub>
                              </m:den>
                            </m:f>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h</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h</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h</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h</m:t>
                                    </m:r>
                                  </m:sub>
                                </m:sSub>
                              </m:den>
                            </m:f>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h</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h</m:t>
                                    </m:r>
                                  </m:sub>
                                </m:sSub>
                              </m:den>
                            </m:f>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𝑣</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𝑣</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𝑣</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𝑣</m:t>
                                    </m:r>
                                  </m:sub>
                                </m:sSub>
                              </m:den>
                            </m:f>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𝑣</m:t>
                                    </m:r>
                                  </m:sub>
                                </m:sSub>
                              </m:den>
                            </m:f>
                          </m:e>
                        </m:d>
                      </m:e>
                    </m:rad>
                    <m:r>
                      <a:rPr lang="en-US" sz="2000" i="1">
                        <a:latin typeface="Cambria Math" panose="02040503050406030204" pitchFamily="18" charset="0"/>
                      </a:rPr>
                      <m:t>=1</m:t>
                    </m:r>
                  </m:oMath>
                </a14:m>
                <a:r>
                  <a:rPr lang="en-US" sz="2000" dirty="0"/>
                  <a:t> and </a:t>
                </a:r>
              </a:p>
              <a:p>
                <a:endParaRPr lang="en-US" sz="2000" dirty="0"/>
              </a:p>
              <a:p>
                <a:r>
                  <a:rPr lang="en-US" sz="2000" dirty="0"/>
                  <a:t>Solve 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𝑣</m:t>
                        </m:r>
                      </m:sub>
                    </m:sSub>
                  </m:oMath>
                </a14:m>
                <a:r>
                  <a:rPr lang="en-US" sz="2000" dirty="0"/>
                  <a:t> to get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oMath>
                </a14:m>
                <a:r>
                  <a:rPr lang="en-US" sz="2000" dirty="0"/>
                  <a:t>.</a:t>
                </a:r>
              </a:p>
              <a:p>
                <a:endParaRPr lang="en-US" sz="2000" dirty="0"/>
              </a:p>
              <a:p>
                <a:r>
                  <a:rPr lang="en-US" sz="2000" dirty="0"/>
                  <a:t>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𝑣</m:t>
                        </m:r>
                      </m:sub>
                    </m:sSub>
                    <m:r>
                      <a:rPr lang="en-US" sz="2000" i="1">
                        <a:latin typeface="Cambria Math" panose="02040503050406030204" pitchFamily="18" charset="0"/>
                      </a:rPr>
                      <m:t>&lt;</m:t>
                    </m:r>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oMath>
                </a14:m>
                <a:r>
                  <a:rPr lang="en-US" sz="2000" dirty="0"/>
                  <a:t>, then transmission will cease. </a:t>
                </a:r>
              </a:p>
            </p:txBody>
          </p:sp>
        </mc:Choice>
        <mc:Fallback xmlns="">
          <p:sp>
            <p:nvSpPr>
              <p:cNvPr id="5" name="TextBox 4">
                <a:extLst>
                  <a:ext uri="{FF2B5EF4-FFF2-40B4-BE49-F238E27FC236}">
                    <a16:creationId xmlns:a16="http://schemas.microsoft.com/office/drawing/2014/main" id="{7113155B-FD81-F0B9-3211-092C3285415C}"/>
                  </a:ext>
                </a:extLst>
              </p:cNvPr>
              <p:cNvSpPr txBox="1">
                <a:spLocks noRot="1" noChangeAspect="1" noMove="1" noResize="1" noEditPoints="1" noAdjustHandles="1" noChangeArrowheads="1" noChangeShapeType="1" noTextEdit="1"/>
              </p:cNvSpPr>
              <p:nvPr/>
            </p:nvSpPr>
            <p:spPr>
              <a:xfrm>
                <a:off x="499625" y="806062"/>
                <a:ext cx="9555752" cy="1949765"/>
              </a:xfrm>
              <a:prstGeom prst="rect">
                <a:avLst/>
              </a:prstGeom>
              <a:blipFill>
                <a:blip r:embed="rId3"/>
                <a:stretch>
                  <a:fillRect l="-702" b="-468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E15EB3B-7D89-E92C-2EC8-7DE7FAB50CE8}"/>
              </a:ext>
            </a:extLst>
          </p:cNvPr>
          <p:cNvSpPr txBox="1"/>
          <p:nvPr/>
        </p:nvSpPr>
        <p:spPr>
          <a:xfrm>
            <a:off x="499625" y="3711391"/>
            <a:ext cx="9555752" cy="1631216"/>
          </a:xfrm>
          <a:prstGeom prst="rect">
            <a:avLst/>
          </a:prstGeom>
          <a:noFill/>
        </p:spPr>
        <p:txBody>
          <a:bodyPr wrap="square">
            <a:spAutoFit/>
          </a:bodyPr>
          <a:lstStyle/>
          <a:p>
            <a:r>
              <a:rPr lang="en-US" sz="2000" b="0" dirty="0"/>
              <a:t>With this finding, Ross could argue for interventions which </a:t>
            </a:r>
            <a:r>
              <a:rPr lang="en-US" sz="2000" b="1" u="sng" dirty="0"/>
              <a:t>reduced</a:t>
            </a:r>
            <a:r>
              <a:rPr lang="en-US" sz="2000" b="0" dirty="0"/>
              <a:t> mosquito densities but didn’t necessarily guarantee their total </a:t>
            </a:r>
            <a:r>
              <a:rPr lang="en-US" sz="2000" b="0" u="sng" dirty="0"/>
              <a:t>eradication</a:t>
            </a:r>
            <a:r>
              <a:rPr lang="en-US" sz="2000" b="0" dirty="0"/>
              <a:t>: </a:t>
            </a:r>
          </a:p>
          <a:p>
            <a:endParaRPr lang="en-US" sz="2000" dirty="0"/>
          </a:p>
          <a:p>
            <a:r>
              <a:rPr lang="en-US" sz="2000" dirty="0"/>
              <a:t>Achieving and keeping mosquito densities below this threshold should ensure that malaria transmission will continue to decrease over time.</a:t>
            </a:r>
          </a:p>
        </p:txBody>
      </p:sp>
    </p:spTree>
    <p:extLst>
      <p:ext uri="{BB962C8B-B14F-4D97-AF65-F5344CB8AC3E}">
        <p14:creationId xmlns:p14="http://schemas.microsoft.com/office/powerpoint/2010/main" val="4155528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2A1FB-A68C-8FFD-3360-D05823944C0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831C701-18DF-04D5-B3C4-AAD4BD8D9FBB}"/>
              </a:ext>
            </a:extLst>
          </p:cNvPr>
          <p:cNvSpPr txBox="1"/>
          <p:nvPr/>
        </p:nvSpPr>
        <p:spPr>
          <a:xfrm>
            <a:off x="620888" y="384201"/>
            <a:ext cx="10295467" cy="6370975"/>
          </a:xfrm>
          <a:prstGeom prst="rect">
            <a:avLst/>
          </a:prstGeom>
          <a:noFill/>
        </p:spPr>
        <p:txBody>
          <a:bodyPr wrap="square" rtlCol="0">
            <a:spAutoFit/>
          </a:bodyPr>
          <a:lstStyle/>
          <a:p>
            <a:r>
              <a:rPr lang="en-US" sz="2400" dirty="0"/>
              <a:t>This understanding led to the implementation of mosquito control methods: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draining stagnant water, 			 using insecticides, and </a:t>
            </a:r>
          </a:p>
          <a:p>
            <a:r>
              <a:rPr lang="en-US" sz="2400" dirty="0"/>
              <a: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r>
              <a:rPr lang="en-US" sz="2400" dirty="0"/>
              <a:t>			introducing mosquito nets, </a:t>
            </a:r>
          </a:p>
          <a:p>
            <a:endParaRPr lang="en-US" sz="2400" dirty="0"/>
          </a:p>
          <a:p>
            <a:r>
              <a:rPr lang="en-US" sz="2400" dirty="0"/>
              <a:t>as immediate, practical measures in malaria-endemic areas.</a:t>
            </a:r>
          </a:p>
        </p:txBody>
      </p:sp>
      <p:pic>
        <p:nvPicPr>
          <p:cNvPr id="6" name="Picture 5">
            <a:extLst>
              <a:ext uri="{FF2B5EF4-FFF2-40B4-BE49-F238E27FC236}">
                <a16:creationId xmlns:a16="http://schemas.microsoft.com/office/drawing/2014/main" id="{4787C0BB-4804-FCAE-E7D1-710242294545}"/>
              </a:ext>
            </a:extLst>
          </p:cNvPr>
          <p:cNvPicPr>
            <a:picLocks noChangeAspect="1"/>
          </p:cNvPicPr>
          <p:nvPr/>
        </p:nvPicPr>
        <p:blipFill>
          <a:blip r:embed="rId3"/>
          <a:stretch>
            <a:fillRect/>
          </a:stretch>
        </p:blipFill>
        <p:spPr>
          <a:xfrm>
            <a:off x="6226759" y="868936"/>
            <a:ext cx="3289773" cy="2001470"/>
          </a:xfrm>
          <a:prstGeom prst="rect">
            <a:avLst/>
          </a:prstGeom>
        </p:spPr>
      </p:pic>
      <p:pic>
        <p:nvPicPr>
          <p:cNvPr id="9" name="Picture 8">
            <a:extLst>
              <a:ext uri="{FF2B5EF4-FFF2-40B4-BE49-F238E27FC236}">
                <a16:creationId xmlns:a16="http://schemas.microsoft.com/office/drawing/2014/main" id="{1682CB96-5AFD-58E0-1F5F-4322FC494AF0}"/>
              </a:ext>
            </a:extLst>
          </p:cNvPr>
          <p:cNvPicPr>
            <a:picLocks noChangeAspect="1"/>
          </p:cNvPicPr>
          <p:nvPr/>
        </p:nvPicPr>
        <p:blipFill>
          <a:blip r:embed="rId4"/>
          <a:stretch>
            <a:fillRect/>
          </a:stretch>
        </p:blipFill>
        <p:spPr>
          <a:xfrm>
            <a:off x="745066" y="863979"/>
            <a:ext cx="2877640" cy="2006427"/>
          </a:xfrm>
          <a:prstGeom prst="rect">
            <a:avLst/>
          </a:prstGeom>
        </p:spPr>
      </p:pic>
      <p:pic>
        <p:nvPicPr>
          <p:cNvPr id="11" name="Picture 10">
            <a:extLst>
              <a:ext uri="{FF2B5EF4-FFF2-40B4-BE49-F238E27FC236}">
                <a16:creationId xmlns:a16="http://schemas.microsoft.com/office/drawing/2014/main" id="{7E2B1F0F-8F21-7ECF-E154-BE03BA2D718E}"/>
              </a:ext>
            </a:extLst>
          </p:cNvPr>
          <p:cNvPicPr>
            <a:picLocks noChangeAspect="1"/>
          </p:cNvPicPr>
          <p:nvPr/>
        </p:nvPicPr>
        <p:blipFill>
          <a:blip r:embed="rId5"/>
          <a:stretch>
            <a:fillRect/>
          </a:stretch>
        </p:blipFill>
        <p:spPr>
          <a:xfrm>
            <a:off x="3464661" y="3490259"/>
            <a:ext cx="3427206" cy="2071271"/>
          </a:xfrm>
          <a:prstGeom prst="rect">
            <a:avLst/>
          </a:prstGeom>
        </p:spPr>
      </p:pic>
    </p:spTree>
    <p:extLst>
      <p:ext uri="{BB962C8B-B14F-4D97-AF65-F5344CB8AC3E}">
        <p14:creationId xmlns:p14="http://schemas.microsoft.com/office/powerpoint/2010/main" val="4176935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B1D054-3EBB-2590-94F7-D33C352708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6102E8-92EB-0492-E6B6-B8802EEA0446}"/>
              </a:ext>
            </a:extLst>
          </p:cNvPr>
          <p:cNvSpPr txBox="1"/>
          <p:nvPr/>
        </p:nvSpPr>
        <p:spPr>
          <a:xfrm>
            <a:off x="212293" y="462825"/>
            <a:ext cx="4243406" cy="461665"/>
          </a:xfrm>
          <a:prstGeom prst="rect">
            <a:avLst/>
          </a:prstGeom>
          <a:noFill/>
        </p:spPr>
        <p:txBody>
          <a:bodyPr wrap="none" rtlCol="0">
            <a:spAutoFit/>
          </a:bodyPr>
          <a:lstStyle/>
          <a:p>
            <a:r>
              <a:rPr lang="en-US" sz="2400" b="1" dirty="0">
                <a:latin typeface="+mj-lt"/>
              </a:rPr>
              <a:t>The basic reproduction number</a:t>
            </a:r>
            <a:endParaRPr lang="en-US" sz="2400"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591B3E-2030-FE3A-BD69-E18D557FB836}"/>
                  </a:ext>
                </a:extLst>
              </p:cNvPr>
              <p:cNvSpPr txBox="1"/>
              <p:nvPr/>
            </p:nvSpPr>
            <p:spPr>
              <a:xfrm>
                <a:off x="1887631" y="1351981"/>
                <a:ext cx="8867556" cy="10912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i="1">
                              <a:latin typeface="Cambria Math" panose="02040503050406030204" pitchFamily="18" charset="0"/>
                            </a:rPr>
                            <m:t>0</m:t>
                          </m:r>
                        </m:sub>
                      </m:sSub>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𝑉</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h</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e>
                          </m:d>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e>
                          </m:d>
                        </m:e>
                      </m:rad>
                    </m:oMath>
                  </m:oMathPara>
                </a14:m>
                <a:br>
                  <a:rPr lang="en-US" sz="2400" dirty="0"/>
                </a:br>
                <a:endParaRPr lang="en-US" sz="2400" dirty="0"/>
              </a:p>
            </p:txBody>
          </p:sp>
        </mc:Choice>
        <mc:Fallback xmlns="">
          <p:sp>
            <p:nvSpPr>
              <p:cNvPr id="9" name="TextBox 8">
                <a:extLst>
                  <a:ext uri="{FF2B5EF4-FFF2-40B4-BE49-F238E27FC236}">
                    <a16:creationId xmlns:a16="http://schemas.microsoft.com/office/drawing/2014/main" id="{52591B3E-2030-FE3A-BD69-E18D557FB836}"/>
                  </a:ext>
                </a:extLst>
              </p:cNvPr>
              <p:cNvSpPr txBox="1">
                <a:spLocks noRot="1" noChangeAspect="1" noMove="1" noResize="1" noEditPoints="1" noAdjustHandles="1" noChangeArrowheads="1" noChangeShapeType="1" noTextEdit="1"/>
              </p:cNvSpPr>
              <p:nvPr/>
            </p:nvSpPr>
            <p:spPr>
              <a:xfrm>
                <a:off x="1887631" y="1351981"/>
                <a:ext cx="8867556" cy="1091261"/>
              </a:xfrm>
              <a:prstGeom prst="rect">
                <a:avLst/>
              </a:prstGeom>
              <a:blipFill>
                <a:blip r:embed="rId3"/>
                <a:stretch>
                  <a:fillRect/>
                </a:stretch>
              </a:blipFill>
            </p:spPr>
            <p:txBody>
              <a:bodyPr/>
              <a:lstStyle/>
              <a:p>
                <a:r>
                  <a:rPr lang="en-US">
                    <a:noFill/>
                  </a:rPr>
                  <a:t> </a:t>
                </a:r>
              </a:p>
            </p:txBody>
          </p:sp>
        </mc:Fallback>
      </mc:AlternateContent>
      <p:sp>
        <p:nvSpPr>
          <p:cNvPr id="11" name="Right Brace 10">
            <a:extLst>
              <a:ext uri="{FF2B5EF4-FFF2-40B4-BE49-F238E27FC236}">
                <a16:creationId xmlns:a16="http://schemas.microsoft.com/office/drawing/2014/main" id="{86E25626-A84B-6552-7986-E7FF9A36DAF8}"/>
              </a:ext>
            </a:extLst>
          </p:cNvPr>
          <p:cNvSpPr/>
          <p:nvPr/>
        </p:nvSpPr>
        <p:spPr>
          <a:xfrm rot="5400000">
            <a:off x="5254803" y="4844554"/>
            <a:ext cx="325962" cy="1382434"/>
          </a:xfrm>
          <a:prstGeom prst="rightBrace">
            <a:avLst>
              <a:gd name="adj1" fmla="val 34110"/>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EB5259D-69AC-93C2-7CF3-2E416D5D1B9C}"/>
              </a:ext>
            </a:extLst>
          </p:cNvPr>
          <p:cNvSpPr txBox="1"/>
          <p:nvPr/>
        </p:nvSpPr>
        <p:spPr>
          <a:xfrm>
            <a:off x="3981429" y="5711396"/>
            <a:ext cx="2872709" cy="307777"/>
          </a:xfrm>
          <a:prstGeom prst="rect">
            <a:avLst/>
          </a:prstGeom>
          <a:noFill/>
        </p:spPr>
        <p:txBody>
          <a:bodyPr wrap="none" rtlCol="0">
            <a:spAutoFit/>
          </a:bodyPr>
          <a:lstStyle/>
          <a:p>
            <a:r>
              <a:rPr lang="en-US" sz="1400" dirty="0" err="1"/>
              <a:t>Pr</a:t>
            </a:r>
            <a:r>
              <a:rPr lang="en-US" sz="1400" dirty="0"/>
              <a:t>(host survives incubation period)</a:t>
            </a:r>
          </a:p>
        </p:txBody>
      </p:sp>
      <p:sp>
        <p:nvSpPr>
          <p:cNvPr id="13" name="Right Brace 12">
            <a:extLst>
              <a:ext uri="{FF2B5EF4-FFF2-40B4-BE49-F238E27FC236}">
                <a16:creationId xmlns:a16="http://schemas.microsoft.com/office/drawing/2014/main" id="{1EA9B792-7EB6-6A4D-8674-568DA04C460E}"/>
              </a:ext>
            </a:extLst>
          </p:cNvPr>
          <p:cNvSpPr/>
          <p:nvPr/>
        </p:nvSpPr>
        <p:spPr>
          <a:xfrm rot="5400000">
            <a:off x="9045308" y="4844554"/>
            <a:ext cx="325962" cy="1382434"/>
          </a:xfrm>
          <a:prstGeom prst="rightBrace">
            <a:avLst>
              <a:gd name="adj1" fmla="val 34110"/>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629AEC5-C7F1-5B71-527E-56717E88061E}"/>
              </a:ext>
            </a:extLst>
          </p:cNvPr>
          <p:cNvSpPr txBox="1"/>
          <p:nvPr/>
        </p:nvSpPr>
        <p:spPr>
          <a:xfrm>
            <a:off x="7771934" y="5711396"/>
            <a:ext cx="3274486" cy="307777"/>
          </a:xfrm>
          <a:prstGeom prst="rect">
            <a:avLst/>
          </a:prstGeom>
          <a:noFill/>
        </p:spPr>
        <p:txBody>
          <a:bodyPr wrap="none" rtlCol="0">
            <a:spAutoFit/>
          </a:bodyPr>
          <a:lstStyle/>
          <a:p>
            <a:r>
              <a:rPr lang="en-US" sz="1400" dirty="0" err="1"/>
              <a:t>Pr</a:t>
            </a:r>
            <a:r>
              <a:rPr lang="en-US" sz="1400" dirty="0"/>
              <a:t>(mosquito survives incubation period)</a:t>
            </a:r>
          </a:p>
        </p:txBody>
      </p:sp>
      <p:sp>
        <p:nvSpPr>
          <p:cNvPr id="15" name="Right Brace 14">
            <a:extLst>
              <a:ext uri="{FF2B5EF4-FFF2-40B4-BE49-F238E27FC236}">
                <a16:creationId xmlns:a16="http://schemas.microsoft.com/office/drawing/2014/main" id="{E9B39D74-8628-385B-E0BE-0167C0BFA7B3}"/>
              </a:ext>
            </a:extLst>
          </p:cNvPr>
          <p:cNvSpPr/>
          <p:nvPr/>
        </p:nvSpPr>
        <p:spPr>
          <a:xfrm rot="5400000">
            <a:off x="6675815" y="5019910"/>
            <a:ext cx="701963" cy="1382433"/>
          </a:xfrm>
          <a:prstGeom prst="rightBrace">
            <a:avLst>
              <a:gd name="adj1" fmla="val 34110"/>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AA6C755D-E282-EB1C-1368-F1E0F897CB62}"/>
              </a:ext>
            </a:extLst>
          </p:cNvPr>
          <p:cNvSpPr txBox="1"/>
          <p:nvPr/>
        </p:nvSpPr>
        <p:spPr>
          <a:xfrm>
            <a:off x="6223154" y="6138886"/>
            <a:ext cx="1898148" cy="307777"/>
          </a:xfrm>
          <a:prstGeom prst="rect">
            <a:avLst/>
          </a:prstGeom>
          <a:noFill/>
        </p:spPr>
        <p:txBody>
          <a:bodyPr wrap="none" rtlCol="0">
            <a:spAutoFit/>
          </a:bodyPr>
          <a:lstStyle/>
          <a:p>
            <a:r>
              <a:rPr lang="en-US" sz="1400" dirty="0"/>
              <a:t>Host infectious period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30AD186-710D-0643-346F-8B1E7EADC428}"/>
                  </a:ext>
                </a:extLst>
              </p:cNvPr>
              <p:cNvSpPr txBox="1"/>
              <p:nvPr/>
            </p:nvSpPr>
            <p:spPr>
              <a:xfrm>
                <a:off x="1887631" y="2449805"/>
                <a:ext cx="8985409" cy="10912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b="0" i="1" smtClean="0">
                              <a:latin typeface="Cambria Math" panose="02040503050406030204" pitchFamily="18" charset="0"/>
                              <a:ea typeface="Cambria Math" panose="02040503050406030204" pitchFamily="18" charset="0"/>
                            </a:rPr>
                            <m:t>h</m:t>
                          </m:r>
                        </m:sub>
                      </m:sSub>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𝑉</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h</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e>
                          </m:d>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e>
                          </m:d>
                        </m:e>
                      </m:rad>
                    </m:oMath>
                  </m:oMathPara>
                </a14:m>
                <a:br>
                  <a:rPr lang="en-US" sz="2400" dirty="0"/>
                </a:br>
                <a:endParaRPr lang="en-US" sz="2400" dirty="0"/>
              </a:p>
            </p:txBody>
          </p:sp>
        </mc:Choice>
        <mc:Fallback xmlns="">
          <p:sp>
            <p:nvSpPr>
              <p:cNvPr id="19" name="TextBox 18">
                <a:extLst>
                  <a:ext uri="{FF2B5EF4-FFF2-40B4-BE49-F238E27FC236}">
                    <a16:creationId xmlns:a16="http://schemas.microsoft.com/office/drawing/2014/main" id="{730AD186-710D-0643-346F-8B1E7EADC428}"/>
                  </a:ext>
                </a:extLst>
              </p:cNvPr>
              <p:cNvSpPr txBox="1">
                <a:spLocks noRot="1" noChangeAspect="1" noMove="1" noResize="1" noEditPoints="1" noAdjustHandles="1" noChangeArrowheads="1" noChangeShapeType="1" noTextEdit="1"/>
              </p:cNvSpPr>
              <p:nvPr/>
            </p:nvSpPr>
            <p:spPr>
              <a:xfrm>
                <a:off x="1887631" y="2449805"/>
                <a:ext cx="8985409" cy="10912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07694B8-4A15-B90B-A1B8-C7DA2C19ED20}"/>
                  </a:ext>
                </a:extLst>
              </p:cNvPr>
              <p:cNvSpPr txBox="1"/>
              <p:nvPr/>
            </p:nvSpPr>
            <p:spPr>
              <a:xfrm>
                <a:off x="1887631" y="3547628"/>
                <a:ext cx="8985409" cy="10912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b="0" i="1" smtClean="0">
                              <a:latin typeface="Cambria Math" panose="02040503050406030204" pitchFamily="18" charset="0"/>
                              <a:ea typeface="Cambria Math" panose="02040503050406030204" pitchFamily="18" charset="0"/>
                            </a:rPr>
                            <m:t>𝑣</m:t>
                          </m:r>
                        </m:sub>
                      </m:sSub>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𝑉</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h</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e>
                          </m:d>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e>
                          </m:d>
                        </m:e>
                      </m:rad>
                    </m:oMath>
                  </m:oMathPara>
                </a14:m>
                <a:br>
                  <a:rPr lang="en-US" sz="2400" dirty="0"/>
                </a:br>
                <a:endParaRPr lang="en-US" sz="2400" dirty="0"/>
              </a:p>
            </p:txBody>
          </p:sp>
        </mc:Choice>
        <mc:Fallback xmlns="">
          <p:sp>
            <p:nvSpPr>
              <p:cNvPr id="20" name="TextBox 19">
                <a:extLst>
                  <a:ext uri="{FF2B5EF4-FFF2-40B4-BE49-F238E27FC236}">
                    <a16:creationId xmlns:a16="http://schemas.microsoft.com/office/drawing/2014/main" id="{307694B8-4A15-B90B-A1B8-C7DA2C19ED20}"/>
                  </a:ext>
                </a:extLst>
              </p:cNvPr>
              <p:cNvSpPr txBox="1">
                <a:spLocks noRot="1" noChangeAspect="1" noMove="1" noResize="1" noEditPoints="1" noAdjustHandles="1" noChangeArrowheads="1" noChangeShapeType="1" noTextEdit="1"/>
              </p:cNvSpPr>
              <p:nvPr/>
            </p:nvSpPr>
            <p:spPr>
              <a:xfrm>
                <a:off x="1887631" y="3547628"/>
                <a:ext cx="8985409" cy="109126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276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9F78-FA11-A5D1-628E-AE1319297A51}"/>
              </a:ext>
            </a:extLst>
          </p:cNvPr>
          <p:cNvSpPr>
            <a:spLocks noGrp="1"/>
          </p:cNvSpPr>
          <p:nvPr>
            <p:ph type="title"/>
          </p:nvPr>
        </p:nvSpPr>
        <p:spPr/>
        <p:txBody>
          <a:bodyPr/>
          <a:lstStyle/>
          <a:p>
            <a:r>
              <a:rPr lang="en-US" dirty="0"/>
              <a:t>Modern: Outline</a:t>
            </a:r>
          </a:p>
        </p:txBody>
      </p:sp>
      <p:sp>
        <p:nvSpPr>
          <p:cNvPr id="3" name="Content Placeholder 2">
            <a:extLst>
              <a:ext uri="{FF2B5EF4-FFF2-40B4-BE49-F238E27FC236}">
                <a16:creationId xmlns:a16="http://schemas.microsoft.com/office/drawing/2014/main" id="{93152705-EC07-067F-CDFC-B676D8FCA5BC}"/>
              </a:ext>
            </a:extLst>
          </p:cNvPr>
          <p:cNvSpPr>
            <a:spLocks noGrp="1"/>
          </p:cNvSpPr>
          <p:nvPr>
            <p:ph idx="1"/>
          </p:nvPr>
        </p:nvSpPr>
        <p:spPr/>
        <p:txBody>
          <a:bodyPr>
            <a:normAutofit fontScale="62500" lnSpcReduction="20000"/>
          </a:bodyPr>
          <a:lstStyle/>
          <a:p>
            <a:pPr marL="514350" indent="-514350">
              <a:buFont typeface="+mj-lt"/>
              <a:buAutoNum type="arabicPeriod"/>
            </a:pPr>
            <a:r>
              <a:rPr lang="en-US" dirty="0">
                <a:sym typeface="Wingdings" panose="05000000000000000000" pitchFamily="2" charset="2"/>
              </a:rPr>
              <a:t>Beyond India: Where did we stand at the end of the 20</a:t>
            </a:r>
            <a:r>
              <a:rPr lang="en-US" baseline="30000" dirty="0">
                <a:sym typeface="Wingdings" panose="05000000000000000000" pitchFamily="2" charset="2"/>
              </a:rPr>
              <a:t>th</a:t>
            </a:r>
            <a:r>
              <a:rPr lang="en-US" dirty="0">
                <a:sym typeface="Wingdings" panose="05000000000000000000" pitchFamily="2" charset="2"/>
              </a:rPr>
              <a:t> Century?</a:t>
            </a:r>
          </a:p>
          <a:p>
            <a:pPr marL="971550" lvl="1" indent="-514350">
              <a:buFont typeface="+mj-lt"/>
              <a:buAutoNum type="arabicPeriod"/>
            </a:pPr>
            <a:r>
              <a:rPr lang="en-US" dirty="0">
                <a:sym typeface="Wingdings" panose="05000000000000000000" pitchFamily="2" charset="2"/>
              </a:rPr>
              <a:t>If I haven’t already, show that malaria prevalence used to be high worldwide</a:t>
            </a:r>
          </a:p>
          <a:p>
            <a:pPr marL="971550" lvl="1" indent="-514350">
              <a:buFont typeface="+mj-lt"/>
              <a:buAutoNum type="arabicPeriod"/>
            </a:pPr>
            <a:r>
              <a:rPr lang="en-US" dirty="0">
                <a:sym typeface="Wingdings" panose="05000000000000000000" pitchFamily="2" charset="2"/>
              </a:rPr>
              <a:t>Introduce Yellow Fever, something they’ve probably heard of but aren’t aware of how terrible it was</a:t>
            </a:r>
          </a:p>
          <a:p>
            <a:pPr marL="971550" lvl="1" indent="-514350">
              <a:buFont typeface="+mj-lt"/>
              <a:buAutoNum type="arabicPeriod"/>
            </a:pPr>
            <a:r>
              <a:rPr lang="en-US" dirty="0">
                <a:sym typeface="Wingdings" panose="05000000000000000000" pitchFamily="2" charset="2"/>
              </a:rPr>
              <a:t>Focus on the United States for this audience, see if we can zoom in on Virginia.</a:t>
            </a:r>
          </a:p>
          <a:p>
            <a:pPr marL="971550" lvl="1" indent="-514350">
              <a:buFont typeface="+mj-lt"/>
              <a:buAutoNum type="arabicPeriod"/>
            </a:pPr>
            <a:r>
              <a:rPr lang="en-US" dirty="0">
                <a:sym typeface="Wingdings" panose="05000000000000000000" pitchFamily="2" charset="2"/>
              </a:rPr>
              <a:t>Serious interventions for malaria and Yellow Fever did not start being enacted until WWII</a:t>
            </a:r>
          </a:p>
          <a:p>
            <a:pPr marL="1428750" lvl="2" indent="-514350">
              <a:buFont typeface="+mj-lt"/>
              <a:buAutoNum type="arabicPeriod"/>
            </a:pPr>
            <a:r>
              <a:rPr lang="en-US" dirty="0">
                <a:sym typeface="Wingdings" panose="05000000000000000000" pitchFamily="2" charset="2"/>
              </a:rPr>
              <a:t>Show Disney edutainment video</a:t>
            </a:r>
          </a:p>
          <a:p>
            <a:pPr marL="971550" lvl="1" indent="-514350">
              <a:buFont typeface="+mj-lt"/>
              <a:buAutoNum type="arabicPeriod"/>
            </a:pPr>
            <a:r>
              <a:rPr lang="en-US" dirty="0">
                <a:sym typeface="Wingdings" panose="05000000000000000000" pitchFamily="2" charset="2"/>
              </a:rPr>
              <a:t>The invention of DDT</a:t>
            </a:r>
          </a:p>
          <a:p>
            <a:pPr marL="1428750" lvl="2" indent="-514350">
              <a:buFont typeface="+mj-lt"/>
              <a:buAutoNum type="arabicPeriod"/>
            </a:pPr>
            <a:r>
              <a:rPr lang="en-US" dirty="0">
                <a:sym typeface="Wingdings" panose="05000000000000000000" pitchFamily="2" charset="2"/>
              </a:rPr>
              <a:t>We know from Ross’ Model that reducing larval availability is key. There aren’t really any other clear interventions at this time. DDT was super effective at killing mosquito larvae in any habitat, was super easy to apply.</a:t>
            </a:r>
          </a:p>
          <a:p>
            <a:pPr marL="1428750" lvl="2" indent="-514350">
              <a:buFont typeface="+mj-lt"/>
              <a:buAutoNum type="arabicPeriod"/>
            </a:pPr>
            <a:r>
              <a:rPr lang="en-US" dirty="0">
                <a:sym typeface="Wingdings" panose="05000000000000000000" pitchFamily="2" charset="2"/>
              </a:rPr>
              <a:t>This eliminated the threat of malaria and Yellow Fever from the United States and countries across the world, saving tens of millions of lives.</a:t>
            </a:r>
          </a:p>
          <a:p>
            <a:pPr marL="1428750" lvl="2" indent="-514350">
              <a:buFont typeface="+mj-lt"/>
              <a:buAutoNum type="arabicPeriod"/>
            </a:pPr>
            <a:r>
              <a:rPr lang="en-US" dirty="0">
                <a:sym typeface="Wingdings" panose="05000000000000000000" pitchFamily="2" charset="2"/>
              </a:rPr>
              <a:t>But, as you might know, the impacts of DDT on other wildlife was considered too detrimental to justify it’s use worldwide</a:t>
            </a:r>
            <a:endParaRPr lang="en-US" dirty="0"/>
          </a:p>
          <a:p>
            <a:pPr marL="514350" indent="-514350">
              <a:buFont typeface="+mj-lt"/>
              <a:buAutoNum type="arabicPeriod"/>
            </a:pPr>
            <a:r>
              <a:rPr lang="en-US" dirty="0"/>
              <a:t>Mathematical innovations for addressing the threat of mosquito-borne diseases</a:t>
            </a:r>
          </a:p>
          <a:p>
            <a:pPr marL="971550" lvl="1" indent="-514350">
              <a:buFont typeface="+mj-lt"/>
              <a:buAutoNum type="arabicPeriod"/>
            </a:pPr>
            <a:r>
              <a:rPr lang="en-US" dirty="0"/>
              <a:t>The effectiveness of bed nets</a:t>
            </a:r>
          </a:p>
          <a:p>
            <a:pPr marL="971550" lvl="1" indent="-514350">
              <a:buFont typeface="+mj-lt"/>
              <a:buAutoNum type="arabicPeriod"/>
            </a:pPr>
            <a:r>
              <a:rPr lang="en-US" dirty="0"/>
              <a:t>The sterile insect technique and, more recently, the infertile insect technique using Wolbachia cytoplasmic incompatibility and AI-driven mosquito sexing</a:t>
            </a:r>
          </a:p>
          <a:p>
            <a:pPr marL="971550" lvl="1" indent="-514350">
              <a:buFont typeface="+mj-lt"/>
              <a:buAutoNum type="arabicPeriod"/>
            </a:pPr>
            <a:r>
              <a:rPr lang="en-US" dirty="0"/>
              <a:t>Identifying reservoirs of mosquito-borne parasites in the wild. Where might the next mosquito-borne disease emerge?</a:t>
            </a:r>
          </a:p>
          <a:p>
            <a:pPr marL="1428750" lvl="2" indent="-514350">
              <a:buFont typeface="+mj-lt"/>
              <a:buAutoNum type="arabicPeriod"/>
            </a:pPr>
            <a:r>
              <a:rPr lang="en-US" dirty="0"/>
              <a:t>The story of Zika. A disease that mostly affected South America, originated in Africa, and evolved its outbreak potential in Polynesia. </a:t>
            </a:r>
          </a:p>
          <a:p>
            <a:pPr marL="1428750" lvl="2" indent="-514350">
              <a:buFont typeface="+mj-lt"/>
              <a:buAutoNum type="arabicPeriod"/>
            </a:pPr>
            <a:r>
              <a:rPr lang="en-US" dirty="0"/>
              <a:t>Be sure to focus on how it emerged out of Africa</a:t>
            </a:r>
          </a:p>
        </p:txBody>
      </p:sp>
    </p:spTree>
    <p:extLst>
      <p:ext uri="{BB962C8B-B14F-4D97-AF65-F5344CB8AC3E}">
        <p14:creationId xmlns:p14="http://schemas.microsoft.com/office/powerpoint/2010/main" val="18939325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FBC0FF-8F47-62FC-A926-C921805520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E1C8E-3F88-9F66-3FC1-44CF8427640E}"/>
              </a:ext>
            </a:extLst>
          </p:cNvPr>
          <p:cNvSpPr>
            <a:spLocks noGrp="1"/>
          </p:cNvSpPr>
          <p:nvPr>
            <p:ph type="title"/>
          </p:nvPr>
        </p:nvSpPr>
        <p:spPr/>
        <p:txBody>
          <a:bodyPr/>
          <a:lstStyle/>
          <a:p>
            <a:r>
              <a:rPr lang="en-US" dirty="0"/>
              <a:t>Modern: Outline</a:t>
            </a:r>
          </a:p>
        </p:txBody>
      </p:sp>
      <p:sp>
        <p:nvSpPr>
          <p:cNvPr id="3" name="Content Placeholder 2">
            <a:extLst>
              <a:ext uri="{FF2B5EF4-FFF2-40B4-BE49-F238E27FC236}">
                <a16:creationId xmlns:a16="http://schemas.microsoft.com/office/drawing/2014/main" id="{5DB95D62-EBF1-224E-E6B6-A269E2E49004}"/>
              </a:ext>
            </a:extLst>
          </p:cNvPr>
          <p:cNvSpPr>
            <a:spLocks noGrp="1"/>
          </p:cNvSpPr>
          <p:nvPr>
            <p:ph idx="1"/>
          </p:nvPr>
        </p:nvSpPr>
        <p:spPr/>
        <p:txBody>
          <a:bodyPr>
            <a:normAutofit/>
          </a:bodyPr>
          <a:lstStyle/>
          <a:p>
            <a:pPr marL="514350" indent="-514350">
              <a:buFont typeface="+mj-lt"/>
              <a:buAutoNum type="arabicPeriod"/>
            </a:pPr>
            <a:r>
              <a:rPr lang="en-US" dirty="0"/>
              <a:t>Recent topics (as time allows)</a:t>
            </a:r>
          </a:p>
          <a:p>
            <a:pPr lvl="1"/>
            <a:r>
              <a:rPr lang="en-US" dirty="0"/>
              <a:t>Coupled within-host and between-host models</a:t>
            </a:r>
          </a:p>
          <a:p>
            <a:pPr lvl="1"/>
            <a:r>
              <a:rPr lang="en-US" dirty="0"/>
              <a:t>Effects of temperature</a:t>
            </a:r>
          </a:p>
          <a:p>
            <a:pPr lvl="1"/>
            <a:r>
              <a:rPr lang="en-US" dirty="0"/>
              <a:t>Spatial and movement modeling</a:t>
            </a:r>
          </a:p>
          <a:p>
            <a:pPr lvl="1"/>
            <a:r>
              <a:rPr lang="en-US" dirty="0"/>
              <a:t>Infertile insect techniques</a:t>
            </a:r>
          </a:p>
          <a:p>
            <a:pPr lvl="1"/>
            <a:endParaRPr lang="en-US" dirty="0"/>
          </a:p>
        </p:txBody>
      </p:sp>
    </p:spTree>
    <p:extLst>
      <p:ext uri="{BB962C8B-B14F-4D97-AF65-F5344CB8AC3E}">
        <p14:creationId xmlns:p14="http://schemas.microsoft.com/office/powerpoint/2010/main" val="2446607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1">
            <a:extLst>
              <a:ext uri="{FF2B5EF4-FFF2-40B4-BE49-F238E27FC236}">
                <a16:creationId xmlns:a16="http://schemas.microsoft.com/office/drawing/2014/main" id="{D42FA129-0BFC-38D6-980E-823B34A4A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213"/>
            <a:ext cx="12192000" cy="65547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E440FC-E28D-F948-08E9-F10CBC59EA94}"/>
              </a:ext>
            </a:extLst>
          </p:cNvPr>
          <p:cNvSpPr txBox="1"/>
          <p:nvPr/>
        </p:nvSpPr>
        <p:spPr>
          <a:xfrm>
            <a:off x="56444" y="50800"/>
            <a:ext cx="3747911" cy="1723549"/>
          </a:xfrm>
          <a:prstGeom prst="rect">
            <a:avLst/>
          </a:prstGeom>
          <a:noFill/>
        </p:spPr>
        <p:txBody>
          <a:bodyPr wrap="square" rtlCol="0">
            <a:spAutoFit/>
          </a:bodyPr>
          <a:lstStyle/>
          <a:p>
            <a:pPr algn="l"/>
            <a:r>
              <a:rPr lang="en-US" b="1" i="0" dirty="0">
                <a:solidFill>
                  <a:srgbClr val="222222"/>
                </a:solidFill>
                <a:effectLst/>
                <a:latin typeface="+mj-lt"/>
              </a:rPr>
              <a:t>Emergence and evolution of Zika virus vector-borne transmission</a:t>
            </a:r>
          </a:p>
          <a:p>
            <a:pPr algn="l"/>
            <a:endParaRPr lang="en-US" sz="1400" i="0" dirty="0">
              <a:solidFill>
                <a:srgbClr val="222222"/>
              </a:solidFill>
              <a:effectLst/>
              <a:latin typeface="+mj-lt"/>
            </a:endParaRPr>
          </a:p>
          <a:p>
            <a:pPr algn="l"/>
            <a:r>
              <a:rPr lang="en-US" sz="1400" i="0" dirty="0">
                <a:solidFill>
                  <a:srgbClr val="222222"/>
                </a:solidFill>
                <a:effectLst/>
                <a:latin typeface="+mj-lt"/>
              </a:rPr>
              <a:t>Gutiérrez-</a:t>
            </a:r>
            <a:r>
              <a:rPr lang="en-US" sz="1400" i="0" dirty="0" err="1">
                <a:solidFill>
                  <a:srgbClr val="222222"/>
                </a:solidFill>
                <a:effectLst/>
                <a:latin typeface="+mj-lt"/>
              </a:rPr>
              <a:t>Bugallo</a:t>
            </a:r>
            <a:r>
              <a:rPr lang="en-US" sz="1400" i="0" dirty="0">
                <a:solidFill>
                  <a:srgbClr val="222222"/>
                </a:solidFill>
                <a:effectLst/>
                <a:latin typeface="+mj-lt"/>
              </a:rPr>
              <a:t>, et al. 2019. “Vector-Borne Transmission and Evolution of Zika Virus.” Nature Ecology &amp; Evolution 3 (4): 561–69. https://doi.org/10.1038/s41559-019-0836-z.</a:t>
            </a:r>
            <a:endParaRPr lang="en-US" i="0" dirty="0">
              <a:solidFill>
                <a:srgbClr val="222222"/>
              </a:solidFill>
              <a:effectLst/>
              <a:latin typeface="+mj-lt"/>
            </a:endParaRPr>
          </a:p>
        </p:txBody>
      </p:sp>
      <p:sp>
        <p:nvSpPr>
          <p:cNvPr id="3" name="Rectangle 2">
            <a:extLst>
              <a:ext uri="{FF2B5EF4-FFF2-40B4-BE49-F238E27FC236}">
                <a16:creationId xmlns:a16="http://schemas.microsoft.com/office/drawing/2014/main" id="{FE923796-1F71-E1F8-8A45-F4DB0FE0C521}"/>
              </a:ext>
            </a:extLst>
          </p:cNvPr>
          <p:cNvSpPr/>
          <p:nvPr/>
        </p:nvSpPr>
        <p:spPr>
          <a:xfrm>
            <a:off x="5486400" y="4380089"/>
            <a:ext cx="1744133" cy="4854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121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C36BD-371E-93A3-9CD8-AB91E19F8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C3269B-D841-FE9F-3489-0A432571371E}"/>
              </a:ext>
            </a:extLst>
          </p:cNvPr>
          <p:cNvSpPr>
            <a:spLocks noGrp="1"/>
          </p:cNvSpPr>
          <p:nvPr>
            <p:ph type="title"/>
          </p:nvPr>
        </p:nvSpPr>
        <p:spPr/>
        <p:txBody>
          <a:bodyPr/>
          <a:lstStyle/>
          <a:p>
            <a:r>
              <a:rPr lang="en-US" dirty="0"/>
              <a:t>Recent modern topics</a:t>
            </a:r>
          </a:p>
        </p:txBody>
      </p:sp>
      <p:sp>
        <p:nvSpPr>
          <p:cNvPr id="3" name="Content Placeholder 2">
            <a:extLst>
              <a:ext uri="{FF2B5EF4-FFF2-40B4-BE49-F238E27FC236}">
                <a16:creationId xmlns:a16="http://schemas.microsoft.com/office/drawing/2014/main" id="{8B4BD658-9429-3B8E-A08C-87CEF9F49FA0}"/>
              </a:ext>
            </a:extLst>
          </p:cNvPr>
          <p:cNvSpPr>
            <a:spLocks noGrp="1"/>
          </p:cNvSpPr>
          <p:nvPr>
            <p:ph idx="1"/>
          </p:nvPr>
        </p:nvSpPr>
        <p:spPr/>
        <p:txBody>
          <a:bodyPr>
            <a:normAutofit/>
          </a:bodyPr>
          <a:lstStyle/>
          <a:p>
            <a:pPr lvl="1"/>
            <a:r>
              <a:rPr lang="en-US" dirty="0"/>
              <a:t>Coupled within-host and between-host models</a:t>
            </a:r>
          </a:p>
          <a:p>
            <a:pPr lvl="1"/>
            <a:endParaRPr lang="en-US" dirty="0"/>
          </a:p>
          <a:p>
            <a:pPr lvl="1"/>
            <a:r>
              <a:rPr lang="en-US" dirty="0"/>
              <a:t>Effects of temperature</a:t>
            </a:r>
          </a:p>
          <a:p>
            <a:pPr lvl="1"/>
            <a:endParaRPr lang="en-US" dirty="0"/>
          </a:p>
          <a:p>
            <a:pPr lvl="1"/>
            <a:r>
              <a:rPr lang="en-US" dirty="0"/>
              <a:t>Spatial and movement modeling</a:t>
            </a:r>
          </a:p>
          <a:p>
            <a:pPr lvl="1"/>
            <a:endParaRPr lang="en-US" dirty="0"/>
          </a:p>
          <a:p>
            <a:pPr lvl="1"/>
            <a:r>
              <a:rPr lang="en-US" dirty="0"/>
              <a:t>Infertile insect techniques</a:t>
            </a:r>
          </a:p>
        </p:txBody>
      </p:sp>
    </p:spTree>
    <p:extLst>
      <p:ext uri="{BB962C8B-B14F-4D97-AF65-F5344CB8AC3E}">
        <p14:creationId xmlns:p14="http://schemas.microsoft.com/office/powerpoint/2010/main" val="488244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50CDA-6D44-EB00-8674-C6A936FF97A1}"/>
              </a:ext>
            </a:extLst>
          </p:cNvPr>
          <p:cNvSpPr>
            <a:spLocks noGrp="1"/>
          </p:cNvSpPr>
          <p:nvPr>
            <p:ph type="title"/>
          </p:nvPr>
        </p:nvSpPr>
        <p:spPr>
          <a:xfrm>
            <a:off x="838200" y="365126"/>
            <a:ext cx="10515600" cy="633942"/>
          </a:xfrm>
        </p:spPr>
        <p:txBody>
          <a:bodyPr>
            <a:normAutofit fontScale="90000"/>
          </a:bodyPr>
          <a:lstStyle/>
          <a:p>
            <a:r>
              <a:rPr lang="en-US" dirty="0"/>
              <a:t>Coupled within- and between-host models</a:t>
            </a:r>
          </a:p>
        </p:txBody>
      </p:sp>
      <p:pic>
        <p:nvPicPr>
          <p:cNvPr id="7" name="Picture 6">
            <a:extLst>
              <a:ext uri="{FF2B5EF4-FFF2-40B4-BE49-F238E27FC236}">
                <a16:creationId xmlns:a16="http://schemas.microsoft.com/office/drawing/2014/main" id="{08A76E38-56BD-4400-F06D-0CE18DC1D699}"/>
              </a:ext>
            </a:extLst>
          </p:cNvPr>
          <p:cNvPicPr>
            <a:picLocks noChangeAspect="1"/>
          </p:cNvPicPr>
          <p:nvPr/>
        </p:nvPicPr>
        <p:blipFill>
          <a:blip r:embed="rId2"/>
          <a:stretch>
            <a:fillRect/>
          </a:stretch>
        </p:blipFill>
        <p:spPr>
          <a:xfrm>
            <a:off x="838200" y="1232957"/>
            <a:ext cx="4163746" cy="2819753"/>
          </a:xfrm>
          <a:prstGeom prst="rect">
            <a:avLst/>
          </a:prstGeom>
        </p:spPr>
      </p:pic>
      <p:pic>
        <p:nvPicPr>
          <p:cNvPr id="9" name="Picture 8">
            <a:extLst>
              <a:ext uri="{FF2B5EF4-FFF2-40B4-BE49-F238E27FC236}">
                <a16:creationId xmlns:a16="http://schemas.microsoft.com/office/drawing/2014/main" id="{FEB9424A-1728-DCA8-9B8C-13FE5FB98523}"/>
              </a:ext>
            </a:extLst>
          </p:cNvPr>
          <p:cNvPicPr>
            <a:picLocks noChangeAspect="1"/>
          </p:cNvPicPr>
          <p:nvPr/>
        </p:nvPicPr>
        <p:blipFill>
          <a:blip r:embed="rId3"/>
          <a:stretch>
            <a:fillRect/>
          </a:stretch>
        </p:blipFill>
        <p:spPr>
          <a:xfrm>
            <a:off x="4760751" y="1618367"/>
            <a:ext cx="7366017" cy="3743855"/>
          </a:xfrm>
          <a:prstGeom prst="rect">
            <a:avLst/>
          </a:prstGeom>
        </p:spPr>
      </p:pic>
    </p:spTree>
    <p:extLst>
      <p:ext uri="{BB962C8B-B14F-4D97-AF65-F5344CB8AC3E}">
        <p14:creationId xmlns:p14="http://schemas.microsoft.com/office/powerpoint/2010/main" val="14702073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0D1F2-1233-BF31-38DF-9EC8F40E6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5FE3D-BC10-AF98-7AFD-DB2D4421450D}"/>
              </a:ext>
            </a:extLst>
          </p:cNvPr>
          <p:cNvSpPr>
            <a:spLocks noGrp="1"/>
          </p:cNvSpPr>
          <p:nvPr>
            <p:ph type="title"/>
          </p:nvPr>
        </p:nvSpPr>
        <p:spPr>
          <a:xfrm>
            <a:off x="838200" y="365126"/>
            <a:ext cx="10515600" cy="633942"/>
          </a:xfrm>
        </p:spPr>
        <p:txBody>
          <a:bodyPr>
            <a:normAutofit fontScale="90000"/>
          </a:bodyPr>
          <a:lstStyle/>
          <a:p>
            <a:r>
              <a:rPr lang="en-US" dirty="0"/>
              <a:t>Coupled within- and between-host models</a:t>
            </a:r>
          </a:p>
        </p:txBody>
      </p:sp>
      <p:pic>
        <p:nvPicPr>
          <p:cNvPr id="7" name="Picture 6">
            <a:extLst>
              <a:ext uri="{FF2B5EF4-FFF2-40B4-BE49-F238E27FC236}">
                <a16:creationId xmlns:a16="http://schemas.microsoft.com/office/drawing/2014/main" id="{7216A49B-3BC8-D786-5BEE-DB400DB2DFFC}"/>
              </a:ext>
            </a:extLst>
          </p:cNvPr>
          <p:cNvPicPr>
            <a:picLocks noChangeAspect="1"/>
          </p:cNvPicPr>
          <p:nvPr/>
        </p:nvPicPr>
        <p:blipFill>
          <a:blip r:embed="rId2"/>
          <a:stretch>
            <a:fillRect/>
          </a:stretch>
        </p:blipFill>
        <p:spPr>
          <a:xfrm>
            <a:off x="838200" y="1232957"/>
            <a:ext cx="4163746" cy="2819753"/>
          </a:xfrm>
          <a:prstGeom prst="rect">
            <a:avLst/>
          </a:prstGeom>
        </p:spPr>
      </p:pic>
      <p:pic>
        <p:nvPicPr>
          <p:cNvPr id="11" name="Picture 10">
            <a:extLst>
              <a:ext uri="{FF2B5EF4-FFF2-40B4-BE49-F238E27FC236}">
                <a16:creationId xmlns:a16="http://schemas.microsoft.com/office/drawing/2014/main" id="{BB7443BB-030E-9ADA-5087-B73257ECD12C}"/>
              </a:ext>
            </a:extLst>
          </p:cNvPr>
          <p:cNvPicPr>
            <a:picLocks noChangeAspect="1"/>
          </p:cNvPicPr>
          <p:nvPr/>
        </p:nvPicPr>
        <p:blipFill>
          <a:blip r:embed="rId3"/>
          <a:stretch>
            <a:fillRect/>
          </a:stretch>
        </p:blipFill>
        <p:spPr>
          <a:xfrm>
            <a:off x="5001946" y="1958621"/>
            <a:ext cx="7190054" cy="4235725"/>
          </a:xfrm>
          <a:prstGeom prst="rect">
            <a:avLst/>
          </a:prstGeom>
        </p:spPr>
      </p:pic>
    </p:spTree>
    <p:extLst>
      <p:ext uri="{BB962C8B-B14F-4D97-AF65-F5344CB8AC3E}">
        <p14:creationId xmlns:p14="http://schemas.microsoft.com/office/powerpoint/2010/main" val="1027770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FDCB-4456-6966-7EA7-F4AF46BFE989}"/>
              </a:ext>
            </a:extLst>
          </p:cNvPr>
          <p:cNvSpPr>
            <a:spLocks noGrp="1"/>
          </p:cNvSpPr>
          <p:nvPr>
            <p:ph type="title"/>
          </p:nvPr>
        </p:nvSpPr>
        <p:spPr>
          <a:xfrm>
            <a:off x="838200" y="0"/>
            <a:ext cx="10515600" cy="825853"/>
          </a:xfrm>
        </p:spPr>
        <p:txBody>
          <a:bodyPr/>
          <a:lstStyle/>
          <a:p>
            <a:r>
              <a:rPr lang="en-US" dirty="0"/>
              <a:t>Effects of temperature on transmission</a:t>
            </a:r>
          </a:p>
        </p:txBody>
      </p:sp>
      <p:pic>
        <p:nvPicPr>
          <p:cNvPr id="4" name="Picture 3">
            <a:extLst>
              <a:ext uri="{FF2B5EF4-FFF2-40B4-BE49-F238E27FC236}">
                <a16:creationId xmlns:a16="http://schemas.microsoft.com/office/drawing/2014/main" id="{5AC77EC9-FCDC-5851-ED05-6237ED8CF09B}"/>
              </a:ext>
            </a:extLst>
          </p:cNvPr>
          <p:cNvPicPr>
            <a:picLocks noChangeAspect="1"/>
          </p:cNvPicPr>
          <p:nvPr/>
        </p:nvPicPr>
        <p:blipFill>
          <a:blip r:embed="rId2"/>
          <a:stretch>
            <a:fillRect/>
          </a:stretch>
        </p:blipFill>
        <p:spPr>
          <a:xfrm>
            <a:off x="1399974" y="597604"/>
            <a:ext cx="7473951" cy="2049011"/>
          </a:xfrm>
          <a:prstGeom prst="rect">
            <a:avLst/>
          </a:prstGeom>
        </p:spPr>
      </p:pic>
      <p:pic>
        <p:nvPicPr>
          <p:cNvPr id="6" name="Picture 5">
            <a:extLst>
              <a:ext uri="{FF2B5EF4-FFF2-40B4-BE49-F238E27FC236}">
                <a16:creationId xmlns:a16="http://schemas.microsoft.com/office/drawing/2014/main" id="{239C5E29-4878-04E0-5F60-00E7B96AF0FB}"/>
              </a:ext>
            </a:extLst>
          </p:cNvPr>
          <p:cNvPicPr>
            <a:picLocks noChangeAspect="1"/>
          </p:cNvPicPr>
          <p:nvPr/>
        </p:nvPicPr>
        <p:blipFill>
          <a:blip r:embed="rId3"/>
          <a:stretch>
            <a:fillRect/>
          </a:stretch>
        </p:blipFill>
        <p:spPr>
          <a:xfrm>
            <a:off x="40350" y="687073"/>
            <a:ext cx="1359624" cy="1711815"/>
          </a:xfrm>
          <a:prstGeom prst="rect">
            <a:avLst/>
          </a:prstGeom>
        </p:spPr>
      </p:pic>
      <p:pic>
        <p:nvPicPr>
          <p:cNvPr id="8" name="Picture 7">
            <a:extLst>
              <a:ext uri="{FF2B5EF4-FFF2-40B4-BE49-F238E27FC236}">
                <a16:creationId xmlns:a16="http://schemas.microsoft.com/office/drawing/2014/main" id="{A7C1A227-39BB-2EA7-B978-6EA062022BEA}"/>
              </a:ext>
            </a:extLst>
          </p:cNvPr>
          <p:cNvPicPr>
            <a:picLocks noChangeAspect="1"/>
          </p:cNvPicPr>
          <p:nvPr/>
        </p:nvPicPr>
        <p:blipFill>
          <a:blip r:embed="rId4"/>
          <a:srcRect r="44572" b="61735"/>
          <a:stretch/>
        </p:blipFill>
        <p:spPr>
          <a:xfrm>
            <a:off x="1053917" y="3511402"/>
            <a:ext cx="2881760" cy="2362052"/>
          </a:xfrm>
          <a:prstGeom prst="rect">
            <a:avLst/>
          </a:prstGeom>
        </p:spPr>
      </p:pic>
      <p:pic>
        <p:nvPicPr>
          <p:cNvPr id="9" name="Picture 8">
            <a:extLst>
              <a:ext uri="{FF2B5EF4-FFF2-40B4-BE49-F238E27FC236}">
                <a16:creationId xmlns:a16="http://schemas.microsoft.com/office/drawing/2014/main" id="{9FA36763-0425-E034-C209-F0ADE6B3393A}"/>
              </a:ext>
            </a:extLst>
          </p:cNvPr>
          <p:cNvPicPr>
            <a:picLocks noChangeAspect="1"/>
          </p:cNvPicPr>
          <p:nvPr/>
        </p:nvPicPr>
        <p:blipFill>
          <a:blip r:embed="rId4"/>
          <a:srcRect t="37716"/>
          <a:stretch/>
        </p:blipFill>
        <p:spPr>
          <a:xfrm>
            <a:off x="5136949" y="2770070"/>
            <a:ext cx="5199106" cy="3844716"/>
          </a:xfrm>
          <a:prstGeom prst="rect">
            <a:avLst/>
          </a:prstGeom>
        </p:spPr>
      </p:pic>
      <p:sp>
        <p:nvSpPr>
          <p:cNvPr id="10" name="TextBox 9">
            <a:extLst>
              <a:ext uri="{FF2B5EF4-FFF2-40B4-BE49-F238E27FC236}">
                <a16:creationId xmlns:a16="http://schemas.microsoft.com/office/drawing/2014/main" id="{C033D1D6-EFD0-56CF-D843-2A508BB208B6}"/>
              </a:ext>
            </a:extLst>
          </p:cNvPr>
          <p:cNvSpPr txBox="1"/>
          <p:nvPr/>
        </p:nvSpPr>
        <p:spPr>
          <a:xfrm>
            <a:off x="1637328" y="3244334"/>
            <a:ext cx="1704121" cy="369332"/>
          </a:xfrm>
          <a:prstGeom prst="rect">
            <a:avLst/>
          </a:prstGeom>
          <a:noFill/>
        </p:spPr>
        <p:txBody>
          <a:bodyPr wrap="none" rtlCol="0">
            <a:spAutoFit/>
          </a:bodyPr>
          <a:lstStyle/>
          <a:p>
            <a:r>
              <a:rPr lang="en-US" dirty="0"/>
              <a:t>Host equations</a:t>
            </a:r>
          </a:p>
        </p:txBody>
      </p:sp>
      <p:sp>
        <p:nvSpPr>
          <p:cNvPr id="11" name="TextBox 10">
            <a:extLst>
              <a:ext uri="{FF2B5EF4-FFF2-40B4-BE49-F238E27FC236}">
                <a16:creationId xmlns:a16="http://schemas.microsoft.com/office/drawing/2014/main" id="{2F98AE3F-484C-A086-E0FF-AB918EC7799A}"/>
              </a:ext>
            </a:extLst>
          </p:cNvPr>
          <p:cNvSpPr txBox="1"/>
          <p:nvPr/>
        </p:nvSpPr>
        <p:spPr>
          <a:xfrm>
            <a:off x="6376441" y="2691244"/>
            <a:ext cx="2162772" cy="369332"/>
          </a:xfrm>
          <a:prstGeom prst="rect">
            <a:avLst/>
          </a:prstGeom>
          <a:noFill/>
        </p:spPr>
        <p:txBody>
          <a:bodyPr wrap="none" rtlCol="0">
            <a:spAutoFit/>
          </a:bodyPr>
          <a:lstStyle/>
          <a:p>
            <a:r>
              <a:rPr lang="en-US" dirty="0"/>
              <a:t>Mosquito equations</a:t>
            </a:r>
          </a:p>
        </p:txBody>
      </p:sp>
    </p:spTree>
    <p:extLst>
      <p:ext uri="{BB962C8B-B14F-4D97-AF65-F5344CB8AC3E}">
        <p14:creationId xmlns:p14="http://schemas.microsoft.com/office/powerpoint/2010/main" val="4047042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D008-6C92-5B4F-A0D9-FF48FD9AC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6A6A5-2252-6FCD-A381-CFD10ED2BEC1}"/>
              </a:ext>
            </a:extLst>
          </p:cNvPr>
          <p:cNvSpPr>
            <a:spLocks noGrp="1"/>
          </p:cNvSpPr>
          <p:nvPr>
            <p:ph type="title"/>
          </p:nvPr>
        </p:nvSpPr>
        <p:spPr>
          <a:xfrm>
            <a:off x="838200" y="0"/>
            <a:ext cx="10515600" cy="825853"/>
          </a:xfrm>
        </p:spPr>
        <p:txBody>
          <a:bodyPr/>
          <a:lstStyle/>
          <a:p>
            <a:r>
              <a:rPr lang="en-US" dirty="0"/>
              <a:t>Effects of temperature on transmission</a:t>
            </a:r>
          </a:p>
        </p:txBody>
      </p:sp>
      <p:pic>
        <p:nvPicPr>
          <p:cNvPr id="4" name="Picture 3">
            <a:extLst>
              <a:ext uri="{FF2B5EF4-FFF2-40B4-BE49-F238E27FC236}">
                <a16:creationId xmlns:a16="http://schemas.microsoft.com/office/drawing/2014/main" id="{27D419AB-D61C-4C59-D94A-B71E78A0347C}"/>
              </a:ext>
            </a:extLst>
          </p:cNvPr>
          <p:cNvPicPr>
            <a:picLocks noChangeAspect="1"/>
          </p:cNvPicPr>
          <p:nvPr/>
        </p:nvPicPr>
        <p:blipFill>
          <a:blip r:embed="rId2"/>
          <a:stretch>
            <a:fillRect/>
          </a:stretch>
        </p:blipFill>
        <p:spPr>
          <a:xfrm>
            <a:off x="1399974" y="597604"/>
            <a:ext cx="7473951" cy="2049011"/>
          </a:xfrm>
          <a:prstGeom prst="rect">
            <a:avLst/>
          </a:prstGeom>
        </p:spPr>
      </p:pic>
      <p:pic>
        <p:nvPicPr>
          <p:cNvPr id="6" name="Picture 5">
            <a:extLst>
              <a:ext uri="{FF2B5EF4-FFF2-40B4-BE49-F238E27FC236}">
                <a16:creationId xmlns:a16="http://schemas.microsoft.com/office/drawing/2014/main" id="{F09BAA81-6E59-8675-48E5-521CA2CAEE80}"/>
              </a:ext>
            </a:extLst>
          </p:cNvPr>
          <p:cNvPicPr>
            <a:picLocks noChangeAspect="1"/>
          </p:cNvPicPr>
          <p:nvPr/>
        </p:nvPicPr>
        <p:blipFill>
          <a:blip r:embed="rId3"/>
          <a:stretch>
            <a:fillRect/>
          </a:stretch>
        </p:blipFill>
        <p:spPr>
          <a:xfrm>
            <a:off x="40350" y="687073"/>
            <a:ext cx="1359624" cy="1711815"/>
          </a:xfrm>
          <a:prstGeom prst="rect">
            <a:avLst/>
          </a:prstGeom>
        </p:spPr>
      </p:pic>
      <p:pic>
        <p:nvPicPr>
          <p:cNvPr id="8" name="Picture 7">
            <a:extLst>
              <a:ext uri="{FF2B5EF4-FFF2-40B4-BE49-F238E27FC236}">
                <a16:creationId xmlns:a16="http://schemas.microsoft.com/office/drawing/2014/main" id="{31275545-9D62-4BC8-F112-EF8AB0DBA97A}"/>
              </a:ext>
            </a:extLst>
          </p:cNvPr>
          <p:cNvPicPr>
            <a:picLocks noChangeAspect="1"/>
          </p:cNvPicPr>
          <p:nvPr/>
        </p:nvPicPr>
        <p:blipFill>
          <a:blip r:embed="rId4"/>
          <a:srcRect r="44572" b="61735"/>
          <a:stretch/>
        </p:blipFill>
        <p:spPr>
          <a:xfrm>
            <a:off x="1053917" y="3511402"/>
            <a:ext cx="2881760" cy="2362052"/>
          </a:xfrm>
          <a:prstGeom prst="rect">
            <a:avLst/>
          </a:prstGeom>
        </p:spPr>
      </p:pic>
      <p:pic>
        <p:nvPicPr>
          <p:cNvPr id="9" name="Picture 8">
            <a:extLst>
              <a:ext uri="{FF2B5EF4-FFF2-40B4-BE49-F238E27FC236}">
                <a16:creationId xmlns:a16="http://schemas.microsoft.com/office/drawing/2014/main" id="{D088D55A-E6DC-99FA-9231-710048172EBF}"/>
              </a:ext>
            </a:extLst>
          </p:cNvPr>
          <p:cNvPicPr>
            <a:picLocks noGrp="1" noRot="1" noChangeAspect="1" noMove="1" noResize="1" noEditPoints="1" noAdjustHandles="1" noChangeArrowheads="1" noChangeShapeType="1" noCrop="1"/>
          </p:cNvPicPr>
          <p:nvPr/>
        </p:nvPicPr>
        <p:blipFill>
          <a:blip r:embed="rId4"/>
          <a:srcRect t="37716"/>
          <a:stretch/>
        </p:blipFill>
        <p:spPr>
          <a:xfrm>
            <a:off x="5136949" y="2770070"/>
            <a:ext cx="5199106" cy="3844716"/>
          </a:xfrm>
          <a:prstGeom prst="rect">
            <a:avLst/>
          </a:prstGeom>
        </p:spPr>
      </p:pic>
      <p:sp>
        <p:nvSpPr>
          <p:cNvPr id="3" name="Rectangle: Rounded Corners 2">
            <a:extLst>
              <a:ext uri="{FF2B5EF4-FFF2-40B4-BE49-F238E27FC236}">
                <a16:creationId xmlns:a16="http://schemas.microsoft.com/office/drawing/2014/main" id="{9412BCA6-A5B1-C780-992A-447492831B61}"/>
              </a:ext>
            </a:extLst>
          </p:cNvPr>
          <p:cNvSpPr/>
          <p:nvPr/>
        </p:nvSpPr>
        <p:spPr>
          <a:xfrm>
            <a:off x="6158088" y="4536087"/>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02219D3-D6B6-AC44-9E83-05B3AF900C1F}"/>
              </a:ext>
            </a:extLst>
          </p:cNvPr>
          <p:cNvSpPr/>
          <p:nvPr/>
        </p:nvSpPr>
        <p:spPr>
          <a:xfrm>
            <a:off x="7742146" y="4540028"/>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0EB202A-C396-AEDB-C6D4-B1F7255D1EE5}"/>
              </a:ext>
            </a:extLst>
          </p:cNvPr>
          <p:cNvSpPr/>
          <p:nvPr/>
        </p:nvSpPr>
        <p:spPr>
          <a:xfrm>
            <a:off x="6824133" y="5081895"/>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286BD71-503F-5CE6-E067-4414EE35E621}"/>
              </a:ext>
            </a:extLst>
          </p:cNvPr>
          <p:cNvSpPr/>
          <p:nvPr/>
        </p:nvSpPr>
        <p:spPr>
          <a:xfrm>
            <a:off x="7488146" y="5081895"/>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8F2DF68-F8AF-12DB-DE93-D1405768D1F7}"/>
              </a:ext>
            </a:extLst>
          </p:cNvPr>
          <p:cNvSpPr/>
          <p:nvPr/>
        </p:nvSpPr>
        <p:spPr>
          <a:xfrm>
            <a:off x="5921021" y="5629406"/>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AC0C673-C89E-CEC6-DA7D-5E0D9B567329}"/>
              </a:ext>
            </a:extLst>
          </p:cNvPr>
          <p:cNvSpPr/>
          <p:nvPr/>
        </p:nvSpPr>
        <p:spPr>
          <a:xfrm>
            <a:off x="5921021" y="6057661"/>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FED9886-3D39-7E9C-79DD-5E88F292434E}"/>
              </a:ext>
            </a:extLst>
          </p:cNvPr>
          <p:cNvSpPr/>
          <p:nvPr/>
        </p:nvSpPr>
        <p:spPr>
          <a:xfrm>
            <a:off x="7078133" y="5591067"/>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F4EA8C5-8A3F-34A6-848E-A4B8B9AB5924}"/>
              </a:ext>
            </a:extLst>
          </p:cNvPr>
          <p:cNvSpPr/>
          <p:nvPr/>
        </p:nvSpPr>
        <p:spPr>
          <a:xfrm>
            <a:off x="7762692" y="5621185"/>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5E82A4F-D6B7-5D21-7F20-58343CFDB39B}"/>
              </a:ext>
            </a:extLst>
          </p:cNvPr>
          <p:cNvSpPr/>
          <p:nvPr/>
        </p:nvSpPr>
        <p:spPr>
          <a:xfrm>
            <a:off x="8309188" y="3586117"/>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F508ECAA-EB2E-A2F2-A9C6-13E2DA9CB9E7}"/>
              </a:ext>
            </a:extLst>
          </p:cNvPr>
          <p:cNvSpPr/>
          <p:nvPr/>
        </p:nvSpPr>
        <p:spPr>
          <a:xfrm>
            <a:off x="7789899" y="3096766"/>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D92C050-71AF-4EA8-D222-F178E58DF3C3}"/>
              </a:ext>
            </a:extLst>
          </p:cNvPr>
          <p:cNvSpPr/>
          <p:nvPr/>
        </p:nvSpPr>
        <p:spPr>
          <a:xfrm>
            <a:off x="7228502" y="4042415"/>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07CD91D-196B-57A0-3286-36ACA06CA4BD}"/>
              </a:ext>
            </a:extLst>
          </p:cNvPr>
          <p:cNvSpPr/>
          <p:nvPr/>
        </p:nvSpPr>
        <p:spPr>
          <a:xfrm>
            <a:off x="5921021" y="3564711"/>
            <a:ext cx="592667"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046790F-566D-1B9F-306A-025C6296B749}"/>
              </a:ext>
            </a:extLst>
          </p:cNvPr>
          <p:cNvSpPr/>
          <p:nvPr/>
        </p:nvSpPr>
        <p:spPr>
          <a:xfrm>
            <a:off x="5921021" y="4052369"/>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EFA2DAD0-585B-F415-0CDD-1EB3E2C0EB3D}"/>
              </a:ext>
            </a:extLst>
          </p:cNvPr>
          <p:cNvSpPr/>
          <p:nvPr/>
        </p:nvSpPr>
        <p:spPr>
          <a:xfrm>
            <a:off x="10272969" y="2570659"/>
            <a:ext cx="1694316" cy="994052"/>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Temperature-dependent parameter</a:t>
            </a:r>
          </a:p>
        </p:txBody>
      </p:sp>
      <p:sp>
        <p:nvSpPr>
          <p:cNvPr id="22" name="TextBox 21">
            <a:extLst>
              <a:ext uri="{FF2B5EF4-FFF2-40B4-BE49-F238E27FC236}">
                <a16:creationId xmlns:a16="http://schemas.microsoft.com/office/drawing/2014/main" id="{37A8F45F-FB7B-5209-6AA7-046065BF9292}"/>
              </a:ext>
            </a:extLst>
          </p:cNvPr>
          <p:cNvSpPr txBox="1"/>
          <p:nvPr/>
        </p:nvSpPr>
        <p:spPr>
          <a:xfrm>
            <a:off x="1637328" y="3244334"/>
            <a:ext cx="1704121" cy="369332"/>
          </a:xfrm>
          <a:prstGeom prst="rect">
            <a:avLst/>
          </a:prstGeom>
          <a:noFill/>
        </p:spPr>
        <p:txBody>
          <a:bodyPr wrap="none" rtlCol="0">
            <a:spAutoFit/>
          </a:bodyPr>
          <a:lstStyle/>
          <a:p>
            <a:r>
              <a:rPr lang="en-US" dirty="0"/>
              <a:t>Host equations</a:t>
            </a:r>
          </a:p>
        </p:txBody>
      </p:sp>
      <p:sp>
        <p:nvSpPr>
          <p:cNvPr id="23" name="TextBox 22">
            <a:extLst>
              <a:ext uri="{FF2B5EF4-FFF2-40B4-BE49-F238E27FC236}">
                <a16:creationId xmlns:a16="http://schemas.microsoft.com/office/drawing/2014/main" id="{1DCCFE54-5547-1BF7-6335-2D49D804EA44}"/>
              </a:ext>
            </a:extLst>
          </p:cNvPr>
          <p:cNvSpPr txBox="1"/>
          <p:nvPr/>
        </p:nvSpPr>
        <p:spPr>
          <a:xfrm>
            <a:off x="6376441" y="2691244"/>
            <a:ext cx="2162772" cy="369332"/>
          </a:xfrm>
          <a:prstGeom prst="rect">
            <a:avLst/>
          </a:prstGeom>
          <a:noFill/>
        </p:spPr>
        <p:txBody>
          <a:bodyPr wrap="none" rtlCol="0">
            <a:spAutoFit/>
          </a:bodyPr>
          <a:lstStyle/>
          <a:p>
            <a:r>
              <a:rPr lang="en-US" dirty="0"/>
              <a:t>Mosquito equations</a:t>
            </a:r>
          </a:p>
        </p:txBody>
      </p:sp>
    </p:spTree>
    <p:extLst>
      <p:ext uri="{BB962C8B-B14F-4D97-AF65-F5344CB8AC3E}">
        <p14:creationId xmlns:p14="http://schemas.microsoft.com/office/powerpoint/2010/main" val="68743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88FCA-8EE6-5DFC-6364-EF496FFEF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64262-40BE-D439-6ADE-CD53AD317B95}"/>
              </a:ext>
            </a:extLst>
          </p:cNvPr>
          <p:cNvSpPr>
            <a:spLocks noGrp="1"/>
          </p:cNvSpPr>
          <p:nvPr>
            <p:ph type="title"/>
          </p:nvPr>
        </p:nvSpPr>
        <p:spPr>
          <a:xfrm>
            <a:off x="838200" y="0"/>
            <a:ext cx="10515600" cy="825853"/>
          </a:xfrm>
        </p:spPr>
        <p:txBody>
          <a:bodyPr/>
          <a:lstStyle/>
          <a:p>
            <a:r>
              <a:rPr lang="en-US" dirty="0"/>
              <a:t>Effects of temperature on transmission</a:t>
            </a:r>
          </a:p>
        </p:txBody>
      </p:sp>
      <p:pic>
        <p:nvPicPr>
          <p:cNvPr id="4" name="Picture 3">
            <a:extLst>
              <a:ext uri="{FF2B5EF4-FFF2-40B4-BE49-F238E27FC236}">
                <a16:creationId xmlns:a16="http://schemas.microsoft.com/office/drawing/2014/main" id="{FAEA6C85-7C6A-89EA-41FF-1FE5D51889A0}"/>
              </a:ext>
            </a:extLst>
          </p:cNvPr>
          <p:cNvPicPr>
            <a:picLocks noChangeAspect="1"/>
          </p:cNvPicPr>
          <p:nvPr/>
        </p:nvPicPr>
        <p:blipFill>
          <a:blip r:embed="rId2"/>
          <a:stretch>
            <a:fillRect/>
          </a:stretch>
        </p:blipFill>
        <p:spPr>
          <a:xfrm>
            <a:off x="1399974" y="597604"/>
            <a:ext cx="7473951" cy="2049011"/>
          </a:xfrm>
          <a:prstGeom prst="rect">
            <a:avLst/>
          </a:prstGeom>
        </p:spPr>
      </p:pic>
      <p:pic>
        <p:nvPicPr>
          <p:cNvPr id="6" name="Picture 5">
            <a:extLst>
              <a:ext uri="{FF2B5EF4-FFF2-40B4-BE49-F238E27FC236}">
                <a16:creationId xmlns:a16="http://schemas.microsoft.com/office/drawing/2014/main" id="{29D943EE-34A2-71F7-6017-3963317C44F6}"/>
              </a:ext>
            </a:extLst>
          </p:cNvPr>
          <p:cNvPicPr>
            <a:picLocks noChangeAspect="1"/>
          </p:cNvPicPr>
          <p:nvPr/>
        </p:nvPicPr>
        <p:blipFill>
          <a:blip r:embed="rId3"/>
          <a:stretch>
            <a:fillRect/>
          </a:stretch>
        </p:blipFill>
        <p:spPr>
          <a:xfrm>
            <a:off x="40350" y="687073"/>
            <a:ext cx="1359624" cy="1711815"/>
          </a:xfrm>
          <a:prstGeom prst="rect">
            <a:avLst/>
          </a:prstGeom>
        </p:spPr>
      </p:pic>
      <p:grpSp>
        <p:nvGrpSpPr>
          <p:cNvPr id="30" name="Group 29">
            <a:extLst>
              <a:ext uri="{FF2B5EF4-FFF2-40B4-BE49-F238E27FC236}">
                <a16:creationId xmlns:a16="http://schemas.microsoft.com/office/drawing/2014/main" id="{9618DA54-F4D0-8796-0C2E-582628615F61}"/>
              </a:ext>
            </a:extLst>
          </p:cNvPr>
          <p:cNvGrpSpPr/>
          <p:nvPr/>
        </p:nvGrpSpPr>
        <p:grpSpPr>
          <a:xfrm>
            <a:off x="40350" y="2926531"/>
            <a:ext cx="5134892" cy="3333865"/>
            <a:chOff x="40350" y="2564488"/>
            <a:chExt cx="5134892" cy="3333865"/>
          </a:xfrm>
        </p:grpSpPr>
        <p:pic>
          <p:nvPicPr>
            <p:cNvPr id="26" name="Picture 25">
              <a:extLst>
                <a:ext uri="{FF2B5EF4-FFF2-40B4-BE49-F238E27FC236}">
                  <a16:creationId xmlns:a16="http://schemas.microsoft.com/office/drawing/2014/main" id="{BBEB0634-289C-C7C3-5868-C4EB266E2D6C}"/>
                </a:ext>
              </a:extLst>
            </p:cNvPr>
            <p:cNvPicPr>
              <a:picLocks noChangeAspect="1"/>
            </p:cNvPicPr>
            <p:nvPr/>
          </p:nvPicPr>
          <p:blipFill>
            <a:blip r:embed="rId4"/>
            <a:srcRect b="72848"/>
            <a:stretch/>
          </p:blipFill>
          <p:spPr>
            <a:xfrm>
              <a:off x="720162" y="5182823"/>
              <a:ext cx="4354298" cy="715530"/>
            </a:xfrm>
            <a:prstGeom prst="rect">
              <a:avLst/>
            </a:prstGeom>
          </p:spPr>
        </p:pic>
        <p:pic>
          <p:nvPicPr>
            <p:cNvPr id="24" name="Picture 23">
              <a:extLst>
                <a:ext uri="{FF2B5EF4-FFF2-40B4-BE49-F238E27FC236}">
                  <a16:creationId xmlns:a16="http://schemas.microsoft.com/office/drawing/2014/main" id="{B1761657-9F78-EF89-9694-EF87B7CEA8B7}"/>
                </a:ext>
              </a:extLst>
            </p:cNvPr>
            <p:cNvPicPr>
              <a:picLocks noChangeAspect="1"/>
            </p:cNvPicPr>
            <p:nvPr/>
          </p:nvPicPr>
          <p:blipFill>
            <a:blip r:embed="rId5"/>
            <a:stretch>
              <a:fillRect/>
            </a:stretch>
          </p:blipFill>
          <p:spPr>
            <a:xfrm>
              <a:off x="40350" y="2564488"/>
              <a:ext cx="5134892" cy="2701780"/>
            </a:xfrm>
            <a:prstGeom prst="rect">
              <a:avLst/>
            </a:prstGeom>
          </p:spPr>
        </p:pic>
      </p:grpSp>
      <p:pic>
        <p:nvPicPr>
          <p:cNvPr id="29" name="Picture 28">
            <a:extLst>
              <a:ext uri="{FF2B5EF4-FFF2-40B4-BE49-F238E27FC236}">
                <a16:creationId xmlns:a16="http://schemas.microsoft.com/office/drawing/2014/main" id="{6B16AF00-371B-48E9-1672-B6A97EC69221}"/>
              </a:ext>
            </a:extLst>
          </p:cNvPr>
          <p:cNvPicPr>
            <a:picLocks noChangeAspect="1"/>
          </p:cNvPicPr>
          <p:nvPr/>
        </p:nvPicPr>
        <p:blipFill>
          <a:blip r:embed="rId6"/>
          <a:stretch>
            <a:fillRect/>
          </a:stretch>
        </p:blipFill>
        <p:spPr>
          <a:xfrm>
            <a:off x="6240927" y="2287510"/>
            <a:ext cx="5612406" cy="4457601"/>
          </a:xfrm>
          <a:prstGeom prst="rect">
            <a:avLst/>
          </a:prstGeom>
        </p:spPr>
      </p:pic>
    </p:spTree>
    <p:extLst>
      <p:ext uri="{BB962C8B-B14F-4D97-AF65-F5344CB8AC3E}">
        <p14:creationId xmlns:p14="http://schemas.microsoft.com/office/powerpoint/2010/main" val="25186014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AE0D94-3D20-2D25-765B-CC0CEBCA083B}"/>
              </a:ext>
            </a:extLst>
          </p:cNvPr>
          <p:cNvPicPr>
            <a:picLocks noChangeAspect="1"/>
          </p:cNvPicPr>
          <p:nvPr/>
        </p:nvPicPr>
        <p:blipFill>
          <a:blip r:embed="rId2"/>
          <a:stretch>
            <a:fillRect/>
          </a:stretch>
        </p:blipFill>
        <p:spPr>
          <a:xfrm>
            <a:off x="999586" y="3619274"/>
            <a:ext cx="3110227" cy="2769804"/>
          </a:xfrm>
          <a:prstGeom prst="rect">
            <a:avLst/>
          </a:prstGeom>
          <a:ln>
            <a:noFill/>
          </a:ln>
        </p:spPr>
      </p:pic>
      <p:sp>
        <p:nvSpPr>
          <p:cNvPr id="11" name="Oval 10">
            <a:extLst>
              <a:ext uri="{FF2B5EF4-FFF2-40B4-BE49-F238E27FC236}">
                <a16:creationId xmlns:a16="http://schemas.microsoft.com/office/drawing/2014/main" id="{532C6890-C6BC-4480-6602-7BC0575412A8}"/>
              </a:ext>
            </a:extLst>
          </p:cNvPr>
          <p:cNvSpPr/>
          <p:nvPr/>
        </p:nvSpPr>
        <p:spPr>
          <a:xfrm>
            <a:off x="838200" y="3307929"/>
            <a:ext cx="3561080" cy="3540686"/>
          </a:xfrm>
          <a:prstGeom prst="ellipse">
            <a:avLst/>
          </a:prstGeom>
          <a:noFill/>
          <a:ln>
            <a:solidFill>
              <a:srgbClr val="8688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C1C73-5FE1-CEA3-0BAE-0F0A1FC1065E}"/>
              </a:ext>
            </a:extLst>
          </p:cNvPr>
          <p:cNvSpPr>
            <a:spLocks noGrp="1"/>
          </p:cNvSpPr>
          <p:nvPr>
            <p:ph type="title"/>
          </p:nvPr>
        </p:nvSpPr>
        <p:spPr>
          <a:xfrm>
            <a:off x="838200" y="365126"/>
            <a:ext cx="10515600" cy="820208"/>
          </a:xfrm>
        </p:spPr>
        <p:txBody>
          <a:bodyPr/>
          <a:lstStyle/>
          <a:p>
            <a:r>
              <a:rPr lang="en-US" dirty="0"/>
              <a:t>Spatial and movement modeling</a:t>
            </a:r>
          </a:p>
        </p:txBody>
      </p:sp>
      <p:pic>
        <p:nvPicPr>
          <p:cNvPr id="4" name="Picture 3">
            <a:extLst>
              <a:ext uri="{FF2B5EF4-FFF2-40B4-BE49-F238E27FC236}">
                <a16:creationId xmlns:a16="http://schemas.microsoft.com/office/drawing/2014/main" id="{E1913A9A-158C-CB9D-9A6F-4B6939B5741F}"/>
              </a:ext>
            </a:extLst>
          </p:cNvPr>
          <p:cNvPicPr>
            <a:picLocks noChangeAspect="1"/>
          </p:cNvPicPr>
          <p:nvPr/>
        </p:nvPicPr>
        <p:blipFill>
          <a:blip r:embed="rId3"/>
          <a:stretch>
            <a:fillRect/>
          </a:stretch>
        </p:blipFill>
        <p:spPr>
          <a:xfrm>
            <a:off x="1225051" y="1185334"/>
            <a:ext cx="9030695" cy="2053393"/>
          </a:xfrm>
          <a:prstGeom prst="rect">
            <a:avLst/>
          </a:prstGeom>
        </p:spPr>
      </p:pic>
      <p:pic>
        <p:nvPicPr>
          <p:cNvPr id="6" name="Picture 5">
            <a:extLst>
              <a:ext uri="{FF2B5EF4-FFF2-40B4-BE49-F238E27FC236}">
                <a16:creationId xmlns:a16="http://schemas.microsoft.com/office/drawing/2014/main" id="{B88A6206-1D0F-173D-951F-CEC94FA06FA5}"/>
              </a:ext>
            </a:extLst>
          </p:cNvPr>
          <p:cNvPicPr>
            <a:picLocks noChangeAspect="1"/>
          </p:cNvPicPr>
          <p:nvPr/>
        </p:nvPicPr>
        <p:blipFill>
          <a:blip r:embed="rId4"/>
          <a:stretch>
            <a:fillRect/>
          </a:stretch>
        </p:blipFill>
        <p:spPr>
          <a:xfrm>
            <a:off x="0" y="1185334"/>
            <a:ext cx="1464895" cy="1875573"/>
          </a:xfrm>
          <a:prstGeom prst="rect">
            <a:avLst/>
          </a:prstGeom>
        </p:spPr>
      </p:pic>
      <p:pic>
        <p:nvPicPr>
          <p:cNvPr id="10" name="Picture 9">
            <a:extLst>
              <a:ext uri="{FF2B5EF4-FFF2-40B4-BE49-F238E27FC236}">
                <a16:creationId xmlns:a16="http://schemas.microsoft.com/office/drawing/2014/main" id="{8768AC79-F5CD-87A0-CD10-0A25D104DBDE}"/>
              </a:ext>
            </a:extLst>
          </p:cNvPr>
          <p:cNvPicPr>
            <a:picLocks noChangeAspect="1"/>
          </p:cNvPicPr>
          <p:nvPr/>
        </p:nvPicPr>
        <p:blipFill>
          <a:blip r:embed="rId5"/>
          <a:stretch>
            <a:fillRect/>
          </a:stretch>
        </p:blipFill>
        <p:spPr>
          <a:xfrm>
            <a:off x="6406444" y="3238727"/>
            <a:ext cx="4905023" cy="3292282"/>
          </a:xfrm>
          <a:prstGeom prst="rect">
            <a:avLst/>
          </a:prstGeom>
        </p:spPr>
      </p:pic>
      <p:cxnSp>
        <p:nvCxnSpPr>
          <p:cNvPr id="16" name="Straight Connector 15">
            <a:extLst>
              <a:ext uri="{FF2B5EF4-FFF2-40B4-BE49-F238E27FC236}">
                <a16:creationId xmlns:a16="http://schemas.microsoft.com/office/drawing/2014/main" id="{F4440CBA-D5EF-F184-6FB2-77BB6493D36E}"/>
              </a:ext>
            </a:extLst>
          </p:cNvPr>
          <p:cNvCxnSpPr>
            <a:cxnSpLocks/>
          </p:cNvCxnSpPr>
          <p:nvPr/>
        </p:nvCxnSpPr>
        <p:spPr>
          <a:xfrm>
            <a:off x="3657600" y="3619274"/>
            <a:ext cx="3203787" cy="228029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D6745E9-BD86-396D-6C35-43B5C3F8888F}"/>
              </a:ext>
            </a:extLst>
          </p:cNvPr>
          <p:cNvCxnSpPr>
            <a:cxnSpLocks/>
          </p:cNvCxnSpPr>
          <p:nvPr/>
        </p:nvCxnSpPr>
        <p:spPr>
          <a:xfrm flipV="1">
            <a:off x="3031067" y="6322907"/>
            <a:ext cx="3779520" cy="50122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8973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760E0-860F-721F-A801-A18343EDA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0C240-597F-3EE0-0989-5B16C24CB87E}"/>
              </a:ext>
            </a:extLst>
          </p:cNvPr>
          <p:cNvSpPr>
            <a:spLocks noGrp="1"/>
          </p:cNvSpPr>
          <p:nvPr>
            <p:ph type="title"/>
          </p:nvPr>
        </p:nvSpPr>
        <p:spPr>
          <a:xfrm>
            <a:off x="838200" y="365126"/>
            <a:ext cx="10515600" cy="820208"/>
          </a:xfrm>
        </p:spPr>
        <p:txBody>
          <a:bodyPr/>
          <a:lstStyle/>
          <a:p>
            <a:r>
              <a:rPr lang="en-US" dirty="0"/>
              <a:t>Spatial and movement modeling</a:t>
            </a:r>
          </a:p>
        </p:txBody>
      </p:sp>
      <p:pic>
        <p:nvPicPr>
          <p:cNvPr id="4" name="Picture 3">
            <a:extLst>
              <a:ext uri="{FF2B5EF4-FFF2-40B4-BE49-F238E27FC236}">
                <a16:creationId xmlns:a16="http://schemas.microsoft.com/office/drawing/2014/main" id="{383ECC71-E682-BEDF-DBFC-E913C70AB048}"/>
              </a:ext>
            </a:extLst>
          </p:cNvPr>
          <p:cNvPicPr>
            <a:picLocks noChangeAspect="1"/>
          </p:cNvPicPr>
          <p:nvPr/>
        </p:nvPicPr>
        <p:blipFill>
          <a:blip r:embed="rId2"/>
          <a:stretch>
            <a:fillRect/>
          </a:stretch>
        </p:blipFill>
        <p:spPr>
          <a:xfrm>
            <a:off x="1225051" y="1185334"/>
            <a:ext cx="9030695" cy="2053393"/>
          </a:xfrm>
          <a:prstGeom prst="rect">
            <a:avLst/>
          </a:prstGeom>
        </p:spPr>
      </p:pic>
      <p:pic>
        <p:nvPicPr>
          <p:cNvPr id="6" name="Picture 5">
            <a:extLst>
              <a:ext uri="{FF2B5EF4-FFF2-40B4-BE49-F238E27FC236}">
                <a16:creationId xmlns:a16="http://schemas.microsoft.com/office/drawing/2014/main" id="{4962DE7D-475A-6024-D63A-2CD6CC2393EF}"/>
              </a:ext>
            </a:extLst>
          </p:cNvPr>
          <p:cNvPicPr>
            <a:picLocks noChangeAspect="1"/>
          </p:cNvPicPr>
          <p:nvPr/>
        </p:nvPicPr>
        <p:blipFill>
          <a:blip r:embed="rId3"/>
          <a:stretch>
            <a:fillRect/>
          </a:stretch>
        </p:blipFill>
        <p:spPr>
          <a:xfrm>
            <a:off x="0" y="1185334"/>
            <a:ext cx="1464895" cy="1875573"/>
          </a:xfrm>
          <a:prstGeom prst="rect">
            <a:avLst/>
          </a:prstGeom>
        </p:spPr>
      </p:pic>
      <p:pic>
        <p:nvPicPr>
          <p:cNvPr id="5" name="Picture 4">
            <a:extLst>
              <a:ext uri="{FF2B5EF4-FFF2-40B4-BE49-F238E27FC236}">
                <a16:creationId xmlns:a16="http://schemas.microsoft.com/office/drawing/2014/main" id="{001573D9-A915-B762-AAA7-A43EC2B1FC18}"/>
              </a:ext>
            </a:extLst>
          </p:cNvPr>
          <p:cNvPicPr>
            <a:picLocks noChangeAspect="1"/>
          </p:cNvPicPr>
          <p:nvPr/>
        </p:nvPicPr>
        <p:blipFill>
          <a:blip r:embed="rId4"/>
          <a:stretch>
            <a:fillRect/>
          </a:stretch>
        </p:blipFill>
        <p:spPr>
          <a:xfrm>
            <a:off x="1285859" y="3228077"/>
            <a:ext cx="3703829" cy="3286298"/>
          </a:xfrm>
          <a:prstGeom prst="rect">
            <a:avLst/>
          </a:prstGeom>
        </p:spPr>
      </p:pic>
      <p:sp>
        <p:nvSpPr>
          <p:cNvPr id="7" name="TextBox 6">
            <a:extLst>
              <a:ext uri="{FF2B5EF4-FFF2-40B4-BE49-F238E27FC236}">
                <a16:creationId xmlns:a16="http://schemas.microsoft.com/office/drawing/2014/main" id="{FA3AE0E4-EBB5-468D-39D1-439A455657F0}"/>
              </a:ext>
            </a:extLst>
          </p:cNvPr>
          <p:cNvSpPr txBox="1"/>
          <p:nvPr/>
        </p:nvSpPr>
        <p:spPr>
          <a:xfrm>
            <a:off x="1389731" y="6419118"/>
            <a:ext cx="3496085" cy="369332"/>
          </a:xfrm>
          <a:prstGeom prst="rect">
            <a:avLst/>
          </a:prstGeom>
          <a:noFill/>
        </p:spPr>
        <p:txBody>
          <a:bodyPr wrap="none" rtlCol="0">
            <a:spAutoFit/>
          </a:bodyPr>
          <a:lstStyle/>
          <a:p>
            <a:r>
              <a:rPr lang="en-US" dirty="0"/>
              <a:t>Connectivity network for Namibia</a:t>
            </a:r>
          </a:p>
        </p:txBody>
      </p:sp>
      <p:pic>
        <p:nvPicPr>
          <p:cNvPr id="12" name="Picture 11">
            <a:extLst>
              <a:ext uri="{FF2B5EF4-FFF2-40B4-BE49-F238E27FC236}">
                <a16:creationId xmlns:a16="http://schemas.microsoft.com/office/drawing/2014/main" id="{6AE39059-07AD-ED4A-6C06-5509CB457B20}"/>
              </a:ext>
            </a:extLst>
          </p:cNvPr>
          <p:cNvPicPr>
            <a:picLocks noChangeAspect="1"/>
          </p:cNvPicPr>
          <p:nvPr/>
        </p:nvPicPr>
        <p:blipFill>
          <a:blip r:embed="rId5">
            <a:alphaModFix/>
          </a:blip>
          <a:stretch>
            <a:fillRect/>
          </a:stretch>
        </p:blipFill>
        <p:spPr>
          <a:xfrm>
            <a:off x="6469731" y="3130418"/>
            <a:ext cx="3683920" cy="3383957"/>
          </a:xfrm>
          <a:prstGeom prst="rect">
            <a:avLst/>
          </a:prstGeom>
        </p:spPr>
      </p:pic>
      <p:pic>
        <p:nvPicPr>
          <p:cNvPr id="13" name="Picture 12">
            <a:extLst>
              <a:ext uri="{FF2B5EF4-FFF2-40B4-BE49-F238E27FC236}">
                <a16:creationId xmlns:a16="http://schemas.microsoft.com/office/drawing/2014/main" id="{476E50FA-69DF-88B4-F4D8-D6C80BC271F3}"/>
              </a:ext>
            </a:extLst>
          </p:cNvPr>
          <p:cNvPicPr>
            <a:picLocks noChangeAspect="1"/>
          </p:cNvPicPr>
          <p:nvPr/>
        </p:nvPicPr>
        <p:blipFill>
          <a:blip r:embed="rId5">
            <a:alphaModFix/>
          </a:blip>
          <a:srcRect l="69376" t="27589" r="7377" b="39010"/>
          <a:stretch/>
        </p:blipFill>
        <p:spPr>
          <a:xfrm>
            <a:off x="9928578" y="3429000"/>
            <a:ext cx="1948039" cy="2571044"/>
          </a:xfrm>
          <a:prstGeom prst="rect">
            <a:avLst/>
          </a:prstGeom>
        </p:spPr>
      </p:pic>
      <p:sp>
        <p:nvSpPr>
          <p:cNvPr id="14" name="Rectangle 13">
            <a:extLst>
              <a:ext uri="{FF2B5EF4-FFF2-40B4-BE49-F238E27FC236}">
                <a16:creationId xmlns:a16="http://schemas.microsoft.com/office/drawing/2014/main" id="{048B1231-E332-8636-CCEA-72065CF8C6B4}"/>
              </a:ext>
            </a:extLst>
          </p:cNvPr>
          <p:cNvSpPr/>
          <p:nvPr/>
        </p:nvSpPr>
        <p:spPr>
          <a:xfrm>
            <a:off x="9031111" y="3943331"/>
            <a:ext cx="897467" cy="13003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602210C-29C7-74D5-31E5-7A8D714F1389}"/>
              </a:ext>
            </a:extLst>
          </p:cNvPr>
          <p:cNvCxnSpPr>
            <a:stCxn id="5" idx="3"/>
            <a:endCxn id="12" idx="1"/>
          </p:cNvCxnSpPr>
          <p:nvPr/>
        </p:nvCxnSpPr>
        <p:spPr>
          <a:xfrm flipV="1">
            <a:off x="4989688" y="4822397"/>
            <a:ext cx="148004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193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6273F-9F2B-0A3F-0CAC-82CDA6B24930}"/>
            </a:ext>
          </a:extLst>
        </p:cNvPr>
        <p:cNvGrpSpPr/>
        <p:nvPr/>
      </p:nvGrpSpPr>
      <p:grpSpPr>
        <a:xfrm>
          <a:off x="0" y="0"/>
          <a:ext cx="0" cy="0"/>
          <a:chOff x="0" y="0"/>
          <a:chExt cx="0" cy="0"/>
        </a:xfrm>
      </p:grpSpPr>
      <p:pic>
        <p:nvPicPr>
          <p:cNvPr id="3074" name="Picture 2" descr="Fig. 1">
            <a:extLst>
              <a:ext uri="{FF2B5EF4-FFF2-40B4-BE49-F238E27FC236}">
                <a16:creationId xmlns:a16="http://schemas.microsoft.com/office/drawing/2014/main" id="{0986A086-2890-B0BD-A5F5-73FDC5E5F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213"/>
            <a:ext cx="12192000" cy="65547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6F08A6-B40C-ADB2-A36F-B0982B3F7AE6}"/>
              </a:ext>
            </a:extLst>
          </p:cNvPr>
          <p:cNvSpPr txBox="1"/>
          <p:nvPr/>
        </p:nvSpPr>
        <p:spPr>
          <a:xfrm>
            <a:off x="56444" y="50800"/>
            <a:ext cx="3747911" cy="1723549"/>
          </a:xfrm>
          <a:prstGeom prst="rect">
            <a:avLst/>
          </a:prstGeom>
          <a:noFill/>
        </p:spPr>
        <p:txBody>
          <a:bodyPr wrap="square" rtlCol="0">
            <a:spAutoFit/>
          </a:bodyPr>
          <a:lstStyle/>
          <a:p>
            <a:pPr algn="l"/>
            <a:r>
              <a:rPr lang="en-US" b="1" i="0" dirty="0">
                <a:solidFill>
                  <a:srgbClr val="222222"/>
                </a:solidFill>
                <a:effectLst/>
                <a:latin typeface="+mj-lt"/>
              </a:rPr>
              <a:t>Emergence and evolution of Zika virus vector-borne transmission</a:t>
            </a:r>
          </a:p>
          <a:p>
            <a:pPr algn="l"/>
            <a:endParaRPr lang="en-US" sz="1400" i="0" dirty="0">
              <a:solidFill>
                <a:srgbClr val="222222"/>
              </a:solidFill>
              <a:effectLst/>
              <a:latin typeface="+mj-lt"/>
            </a:endParaRPr>
          </a:p>
          <a:p>
            <a:pPr algn="l"/>
            <a:r>
              <a:rPr lang="en-US" sz="1400" i="0" dirty="0">
                <a:solidFill>
                  <a:srgbClr val="222222"/>
                </a:solidFill>
                <a:effectLst/>
                <a:latin typeface="+mj-lt"/>
              </a:rPr>
              <a:t>Gutiérrez-</a:t>
            </a:r>
            <a:r>
              <a:rPr lang="en-US" sz="1400" i="0" dirty="0" err="1">
                <a:solidFill>
                  <a:srgbClr val="222222"/>
                </a:solidFill>
                <a:effectLst/>
                <a:latin typeface="+mj-lt"/>
              </a:rPr>
              <a:t>Bugallo</a:t>
            </a:r>
            <a:r>
              <a:rPr lang="en-US" sz="1400" i="0" dirty="0">
                <a:solidFill>
                  <a:srgbClr val="222222"/>
                </a:solidFill>
                <a:effectLst/>
                <a:latin typeface="+mj-lt"/>
              </a:rPr>
              <a:t>, et al. 2019. “Vector-Borne Transmission and Evolution of Zika Virus.” Nature Ecology &amp; Evolution 3 (4): 561–69. https://doi.org/10.1038/s41559-019-0836-z.</a:t>
            </a:r>
            <a:endParaRPr lang="en-US" i="0" dirty="0">
              <a:solidFill>
                <a:srgbClr val="222222"/>
              </a:solidFill>
              <a:effectLst/>
              <a:latin typeface="+mj-lt"/>
            </a:endParaRPr>
          </a:p>
        </p:txBody>
      </p:sp>
      <p:sp>
        <p:nvSpPr>
          <p:cNvPr id="3" name="Rectangle 2">
            <a:extLst>
              <a:ext uri="{FF2B5EF4-FFF2-40B4-BE49-F238E27FC236}">
                <a16:creationId xmlns:a16="http://schemas.microsoft.com/office/drawing/2014/main" id="{EB5F9BB6-9E8F-72BB-75C8-547F3BDD85EF}"/>
              </a:ext>
            </a:extLst>
          </p:cNvPr>
          <p:cNvSpPr/>
          <p:nvPr/>
        </p:nvSpPr>
        <p:spPr>
          <a:xfrm>
            <a:off x="6671733" y="3262490"/>
            <a:ext cx="4600223" cy="31100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689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12674-87D7-2134-A3E4-5BF65C5C6C1D}"/>
            </a:ext>
          </a:extLst>
        </p:cNvPr>
        <p:cNvGrpSpPr/>
        <p:nvPr/>
      </p:nvGrpSpPr>
      <p:grpSpPr>
        <a:xfrm>
          <a:off x="0" y="0"/>
          <a:ext cx="0" cy="0"/>
          <a:chOff x="0" y="0"/>
          <a:chExt cx="0" cy="0"/>
        </a:xfrm>
      </p:grpSpPr>
      <p:pic>
        <p:nvPicPr>
          <p:cNvPr id="3074" name="Picture 2" descr="Fig. 1">
            <a:extLst>
              <a:ext uri="{FF2B5EF4-FFF2-40B4-BE49-F238E27FC236}">
                <a16:creationId xmlns:a16="http://schemas.microsoft.com/office/drawing/2014/main" id="{7D0C1F71-9C78-3F5B-5592-03F0ABDB62E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03213"/>
            <a:ext cx="12192000" cy="65547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FAF2C0-9EBD-C957-14DB-DC53D690FDC2}"/>
              </a:ext>
            </a:extLst>
          </p:cNvPr>
          <p:cNvSpPr txBox="1"/>
          <p:nvPr/>
        </p:nvSpPr>
        <p:spPr>
          <a:xfrm>
            <a:off x="56444" y="50800"/>
            <a:ext cx="3747911" cy="1723549"/>
          </a:xfrm>
          <a:prstGeom prst="rect">
            <a:avLst/>
          </a:prstGeom>
          <a:noFill/>
        </p:spPr>
        <p:txBody>
          <a:bodyPr wrap="square" rtlCol="0">
            <a:spAutoFit/>
          </a:bodyPr>
          <a:lstStyle/>
          <a:p>
            <a:pPr algn="l"/>
            <a:r>
              <a:rPr lang="en-US" b="1" i="0" dirty="0">
                <a:solidFill>
                  <a:srgbClr val="222222"/>
                </a:solidFill>
                <a:effectLst/>
                <a:latin typeface="+mj-lt"/>
              </a:rPr>
              <a:t>Emergence and evolution of Zika virus vector-borne transmission</a:t>
            </a:r>
          </a:p>
          <a:p>
            <a:pPr algn="l"/>
            <a:endParaRPr lang="en-US" sz="1400" i="0" dirty="0">
              <a:solidFill>
                <a:srgbClr val="222222"/>
              </a:solidFill>
              <a:effectLst/>
              <a:latin typeface="+mj-lt"/>
            </a:endParaRPr>
          </a:p>
          <a:p>
            <a:pPr algn="l"/>
            <a:r>
              <a:rPr lang="en-US" sz="1400" i="0" dirty="0">
                <a:solidFill>
                  <a:srgbClr val="222222"/>
                </a:solidFill>
                <a:effectLst/>
                <a:latin typeface="+mj-lt"/>
              </a:rPr>
              <a:t>Gutiérrez-</a:t>
            </a:r>
            <a:r>
              <a:rPr lang="en-US" sz="1400" i="0" dirty="0" err="1">
                <a:solidFill>
                  <a:srgbClr val="222222"/>
                </a:solidFill>
                <a:effectLst/>
                <a:latin typeface="+mj-lt"/>
              </a:rPr>
              <a:t>Bugallo</a:t>
            </a:r>
            <a:r>
              <a:rPr lang="en-US" sz="1400" i="0" dirty="0">
                <a:solidFill>
                  <a:srgbClr val="222222"/>
                </a:solidFill>
                <a:effectLst/>
                <a:latin typeface="+mj-lt"/>
              </a:rPr>
              <a:t>, et al. 2019. “Vector-Borne Transmission and Evolution of Zika Virus.” Nature Ecology &amp; Evolution 3 (4): 561–69. https://doi.org/10.1038/s41559-019-0836-z.</a:t>
            </a:r>
            <a:endParaRPr lang="en-US" i="0" dirty="0">
              <a:solidFill>
                <a:srgbClr val="222222"/>
              </a:solidFill>
              <a:effectLst/>
              <a:latin typeface="+mj-lt"/>
            </a:endParaRPr>
          </a:p>
        </p:txBody>
      </p:sp>
      <p:sp>
        <p:nvSpPr>
          <p:cNvPr id="3" name="Rectangle 2">
            <a:extLst>
              <a:ext uri="{FF2B5EF4-FFF2-40B4-BE49-F238E27FC236}">
                <a16:creationId xmlns:a16="http://schemas.microsoft.com/office/drawing/2014/main" id="{44492A2E-CF18-C632-7713-C7B0940EDA4F}"/>
              </a:ext>
            </a:extLst>
          </p:cNvPr>
          <p:cNvSpPr/>
          <p:nvPr/>
        </p:nvSpPr>
        <p:spPr>
          <a:xfrm>
            <a:off x="553156" y="2749842"/>
            <a:ext cx="3928533" cy="405735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760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5E36EA22_3FB9_480A_A3AD_AC66BE1DF64A&quot;,&quot;SourceFullName&quot;:&quot;https://www.youtube.com/embed/Q93ioa-i9nI?feature=oembed&quot;,&quot;LastUpdate&quot;:&quot;2024-10-29 12:06 AM&quot;,&quot;UpdatedBy&quot;:&quot;kydah&quot;,&quot;IsLinked&quot;:false,&quot;IsBrokenLink&quot;:true,&quot;Type&quot;: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3029</TotalTime>
  <Words>4407</Words>
  <Application>Microsoft Office PowerPoint</Application>
  <PresentationFormat>Widescreen</PresentationFormat>
  <Paragraphs>972</Paragraphs>
  <Slides>77</Slides>
  <Notes>52</Notes>
  <HiddenSlides>7</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Aptos</vt:lpstr>
      <vt:lpstr>Aptos Display</vt:lpstr>
      <vt:lpstr>Arial</vt:lpstr>
      <vt:lpstr>Calibri</vt:lpstr>
      <vt:lpstr>Cambria Math</vt:lpstr>
      <vt:lpstr>Wingdings</vt:lpstr>
      <vt:lpstr>Office Theme</vt:lpstr>
      <vt:lpstr>The mathematics of  mosquito-borne parasite transmission</vt:lpstr>
      <vt:lpstr>Introduction: Outline</vt:lpstr>
      <vt:lpstr>Mosquito-borne diseases are one of humanity’s oldest and newest problems</vt:lpstr>
      <vt:lpstr>Mosquito-borne diseases are one of humanity’s oldest and newest problems</vt:lpstr>
      <vt:lpstr>Mosquito-borne diseases are one of humanity’s oldest and newest problems</vt:lpstr>
      <vt:lpstr>Mosquito-borne diseases are one of humanity’s oldest and newest problems</vt:lpstr>
      <vt:lpstr>PowerPoint Presentation</vt:lpstr>
      <vt:lpstr>PowerPoint Presentation</vt:lpstr>
      <vt:lpstr>PowerPoint Presentation</vt:lpstr>
      <vt:lpstr>Emergence and spillover of zoonoses</vt:lpstr>
      <vt:lpstr>PowerPoint Presentation</vt:lpstr>
      <vt:lpstr>PowerPoint Presentation</vt:lpstr>
      <vt:lpstr>Outline</vt:lpstr>
      <vt:lpstr>PowerPoint Presentation</vt:lpstr>
      <vt:lpstr>Background: Outline</vt:lpstr>
      <vt:lpstr>PowerPoint Presentation</vt:lpstr>
      <vt:lpstr>PowerPoint Presentation</vt:lpstr>
      <vt:lpstr>Math: Outline</vt:lpstr>
      <vt:lpstr>PowerPoint Presentation</vt:lpstr>
      <vt:lpstr>The start of malariology</vt:lpstr>
      <vt:lpstr>Ronald Ross: identifying the enemy</vt:lpstr>
      <vt:lpstr>Modeling malaria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Modern: Outline</vt:lpstr>
      <vt:lpstr>Modern: Outline</vt:lpstr>
      <vt:lpstr>Recent modern topics</vt:lpstr>
      <vt:lpstr>Coupled within- and between-host models</vt:lpstr>
      <vt:lpstr>Coupled within- and between-host models</vt:lpstr>
      <vt:lpstr>Effects of temperature on transmission</vt:lpstr>
      <vt:lpstr>Effects of temperature on transmission</vt:lpstr>
      <vt:lpstr>Effects of temperature on transmission</vt:lpstr>
      <vt:lpstr>Spatial and movement modeling</vt:lpstr>
      <vt:lpstr>Spatial and movement modeling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23</cp:revision>
  <dcterms:created xsi:type="dcterms:W3CDTF">2024-10-27T19:36:48Z</dcterms:created>
  <dcterms:modified xsi:type="dcterms:W3CDTF">2024-10-30T16:32:38Z</dcterms:modified>
</cp:coreProperties>
</file>